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</p:sldMasterIdLst>
  <p:notesMasterIdLst>
    <p:notesMasterId r:id="rId35"/>
  </p:notesMasterIdLst>
  <p:sldIdLst>
    <p:sldId id="295" r:id="rId2"/>
    <p:sldId id="526" r:id="rId3"/>
    <p:sldId id="527" r:id="rId4"/>
    <p:sldId id="528" r:id="rId5"/>
    <p:sldId id="529" r:id="rId6"/>
    <p:sldId id="530" r:id="rId7"/>
    <p:sldId id="531" r:id="rId8"/>
    <p:sldId id="532" r:id="rId9"/>
    <p:sldId id="533" r:id="rId10"/>
    <p:sldId id="534" r:id="rId11"/>
    <p:sldId id="536" r:id="rId12"/>
    <p:sldId id="537" r:id="rId13"/>
    <p:sldId id="538" r:id="rId14"/>
    <p:sldId id="539" r:id="rId15"/>
    <p:sldId id="540" r:id="rId16"/>
    <p:sldId id="541" r:id="rId17"/>
    <p:sldId id="542" r:id="rId18"/>
    <p:sldId id="543" r:id="rId19"/>
    <p:sldId id="544" r:id="rId20"/>
    <p:sldId id="545" r:id="rId21"/>
    <p:sldId id="546" r:id="rId22"/>
    <p:sldId id="547" r:id="rId23"/>
    <p:sldId id="548" r:id="rId24"/>
    <p:sldId id="549" r:id="rId25"/>
    <p:sldId id="550" r:id="rId26"/>
    <p:sldId id="551" r:id="rId27"/>
    <p:sldId id="552" r:id="rId28"/>
    <p:sldId id="553" r:id="rId29"/>
    <p:sldId id="554" r:id="rId30"/>
    <p:sldId id="555" r:id="rId31"/>
    <p:sldId id="556" r:id="rId32"/>
    <p:sldId id="525" r:id="rId33"/>
    <p:sldId id="332" r:id="rId34"/>
  </p:sldIdLst>
  <p:sldSz cx="9144000" cy="6858000" type="screen4x3"/>
  <p:notesSz cx="9144000" cy="6858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0988" autoAdjust="0"/>
  </p:normalViewPr>
  <p:slideViewPr>
    <p:cSldViewPr>
      <p:cViewPr varScale="1">
        <p:scale>
          <a:sx n="116" d="100"/>
          <a:sy n="116" d="100"/>
        </p:scale>
        <p:origin x="1464" y="-3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8" d="100"/>
        <a:sy n="10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6F854-8D99-411D-88C4-628ABC156EF9}" type="datetimeFigureOut">
              <a:rPr lang="sr-Latn-RS" smtClean="0"/>
              <a:t>31.1.2017.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028950" y="857250"/>
            <a:ext cx="30861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377A1B-B4EE-4D2A-87F5-4B3E8CF95F87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7068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662096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442" y="4777380"/>
            <a:ext cx="662096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09248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4800587"/>
            <a:ext cx="66209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442" y="685800"/>
            <a:ext cx="662096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3" y="5367325"/>
            <a:ext cx="662096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299123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2" y="1447800"/>
            <a:ext cx="6620968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3657600"/>
            <a:ext cx="6620968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205087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409" y="1447800"/>
            <a:ext cx="6001049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8177" y="3771174"/>
            <a:ext cx="546115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2" y="4350657"/>
            <a:ext cx="6620968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  <p:sp>
        <p:nvSpPr>
          <p:cNvPr id="12" name="TextBox 11"/>
          <p:cNvSpPr txBox="1"/>
          <p:nvPr/>
        </p:nvSpPr>
        <p:spPr>
          <a:xfrm>
            <a:off x="673897" y="971253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9690" y="2613787"/>
            <a:ext cx="601591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1220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721559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3124201"/>
            <a:ext cx="6620969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008187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834" y="1981200"/>
            <a:ext cx="22107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475" y="2667000"/>
            <a:ext cx="219608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3504" y="1981200"/>
            <a:ext cx="220275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5586" y="2667000"/>
            <a:ext cx="2210671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1981200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4917" y="2667000"/>
            <a:ext cx="2199658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009693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475" y="4250949"/>
            <a:ext cx="22056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475" y="2209800"/>
            <a:ext cx="2205612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475" y="4827212"/>
            <a:ext cx="2205612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792" y="4250949"/>
            <a:ext cx="21984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791" y="2209800"/>
            <a:ext cx="2198466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776" y="4827211"/>
            <a:ext cx="2201378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4917" y="4250949"/>
            <a:ext cx="219965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4916" y="2209800"/>
            <a:ext cx="2199658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4824" y="4827209"/>
            <a:ext cx="2202571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5334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3030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558788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568434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9782" y="430214"/>
            <a:ext cx="1314793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475" y="773205"/>
            <a:ext cx="5568812" cy="548313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30534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083480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3" y="2861734"/>
            <a:ext cx="662096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442" y="4777381"/>
            <a:ext cx="662096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455847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700" y="2060576"/>
            <a:ext cx="3298113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1975" y="2056093"/>
            <a:ext cx="3298115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889625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1905000"/>
            <a:ext cx="329811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700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1976" y="1905000"/>
            <a:ext cx="3298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1976" y="2514600"/>
            <a:ext cx="3298113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7938553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9308143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4021956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441" y="1447800"/>
            <a:ext cx="2551462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9397" y="1447800"/>
            <a:ext cx="3898013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129281"/>
            <a:ext cx="2551462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576189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656" y="1854192"/>
            <a:ext cx="3820674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3517" y="1143000"/>
            <a:ext cx="2400925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441" y="3657600"/>
            <a:ext cx="3814728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931527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Oval 21"/>
          <p:cNvSpPr/>
          <p:nvPr/>
        </p:nvSpPr>
        <p:spPr>
          <a:xfrm>
            <a:off x="629943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Oval 22"/>
          <p:cNvSpPr/>
          <p:nvPr/>
        </p:nvSpPr>
        <p:spPr>
          <a:xfrm>
            <a:off x="5689832" y="-457200"/>
            <a:ext cx="1600200" cy="1600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4000"/>
                </a:schemeClr>
              </a:gs>
              <a:gs pos="73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7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4" name="Oval 23"/>
          <p:cNvSpPr/>
          <p:nvPr/>
        </p:nvSpPr>
        <p:spPr>
          <a:xfrm>
            <a:off x="6299432" y="6096000"/>
            <a:ext cx="990600" cy="9906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9000"/>
                </a:schemeClr>
              </a:gs>
              <a:gs pos="66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Oval 19"/>
          <p:cNvSpPr/>
          <p:nvPr/>
        </p:nvSpPr>
        <p:spPr>
          <a:xfrm>
            <a:off x="-153988" y="2667000"/>
            <a:ext cx="4191000" cy="41910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11000"/>
                </a:schemeClr>
              </a:gs>
              <a:gs pos="75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1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Oval 20"/>
          <p:cNvSpPr/>
          <p:nvPr/>
        </p:nvSpPr>
        <p:spPr>
          <a:xfrm>
            <a:off x="-839788" y="2895600"/>
            <a:ext cx="2362200" cy="23622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8000"/>
                </a:schemeClr>
              </a:gs>
              <a:gs pos="72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8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/>
          <p:cNvSpPr/>
          <p:nvPr/>
        </p:nvSpPr>
        <p:spPr>
          <a:xfrm>
            <a:off x="7745644" y="0"/>
            <a:ext cx="685800" cy="10994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710" y="452718"/>
            <a:ext cx="7055380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700" y="2052925"/>
            <a:ext cx="6711654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494989" y="1828771"/>
            <a:ext cx="990599" cy="22865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t>1/31/2017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233335" y="3263371"/>
            <a:ext cx="3859795" cy="22866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6431" y="295736"/>
            <a:ext cx="628813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1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010100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  <p:sldLayoutId id="2147483680" r:id="rId14"/>
    <p:sldLayoutId id="2147483681" r:id="rId15"/>
    <p:sldLayoutId id="2147483682" r:id="rId16"/>
    <p:sldLayoutId id="2147483683" r:id="rId17"/>
  </p:sldLayoutIdLst>
  <p:txStyles>
    <p:titleStyle>
      <a:lvl1pPr algn="l" defTabSz="457207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6" indent="-342906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62" indent="-285755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20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2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3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14642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49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57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64" indent="-228604" algn="l" defTabSz="457207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7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15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22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3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38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46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53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61" algn="l" defTabSz="45720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442" y="1447801"/>
            <a:ext cx="7134558" cy="3329581"/>
          </a:xfrm>
        </p:spPr>
        <p:txBody>
          <a:bodyPr/>
          <a:lstStyle/>
          <a:p>
            <a:r>
              <a:rPr lang="sr-Cyrl-RS" sz="4800" b="1" dirty="0"/>
              <a:t>БОЛ ПУЛПОДЕНТИНСКОГ КОМПЛЕКСА</a:t>
            </a:r>
            <a:endParaRPr lang="sr-Latn-RS" sz="4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2060"/>
                </a:solidFill>
              </a:rPr>
              <a:t>Дијагноза и диференцијална </a:t>
            </a:r>
            <a:r>
              <a:rPr lang="ru-RU" dirty="0">
                <a:solidFill>
                  <a:srgbClr val="002060"/>
                </a:solidFill>
              </a:rPr>
              <a:t>дијагноза оболења пулпе</a:t>
            </a:r>
          </a:p>
          <a:p>
            <a:endParaRPr lang="sr-Latn-R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50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/>
              <a:t>БОЛНА СТАЊА ПУЛПЕ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610599" cy="533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b="1" dirty="0" smtClean="0">
                <a:solidFill>
                  <a:srgbClr val="002060"/>
                </a:solidFill>
              </a:rPr>
              <a:t>ИРАДИЈАЦИЈА БОЛА – ОБОЉЕЊА ПУЛПЕ ЗУБА ГОРЊЕ ВИЛИЦЕ</a:t>
            </a:r>
          </a:p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8" name="object 3"/>
          <p:cNvSpPr/>
          <p:nvPr/>
        </p:nvSpPr>
        <p:spPr>
          <a:xfrm>
            <a:off x="443556" y="1760838"/>
            <a:ext cx="2334846" cy="2436996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4"/>
          <p:cNvSpPr/>
          <p:nvPr/>
        </p:nvSpPr>
        <p:spPr>
          <a:xfrm>
            <a:off x="3059713" y="1760838"/>
            <a:ext cx="2340668" cy="243699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5"/>
          <p:cNvSpPr/>
          <p:nvPr/>
        </p:nvSpPr>
        <p:spPr>
          <a:xfrm>
            <a:off x="5638800" y="1760838"/>
            <a:ext cx="2599525" cy="243699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6"/>
          <p:cNvSpPr/>
          <p:nvPr/>
        </p:nvSpPr>
        <p:spPr>
          <a:xfrm>
            <a:off x="1905000" y="4347519"/>
            <a:ext cx="2218104" cy="2134145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7"/>
          <p:cNvSpPr/>
          <p:nvPr/>
        </p:nvSpPr>
        <p:spPr>
          <a:xfrm>
            <a:off x="4533899" y="4347520"/>
            <a:ext cx="2334846" cy="213414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8315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/>
              <a:t>БОЛНА СТАЊА ПУЛПЕ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610599" cy="533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b="1" dirty="0" smtClean="0">
                <a:solidFill>
                  <a:srgbClr val="002060"/>
                </a:solidFill>
              </a:rPr>
              <a:t>ИРАДИЈАЦИЈА БОЛА – ОБОЉЕЊА ПУЛПЕ ЗУБА ДОЊЕ ВИЛИЦЕ</a:t>
            </a:r>
          </a:p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14" name="object 4"/>
          <p:cNvSpPr/>
          <p:nvPr/>
        </p:nvSpPr>
        <p:spPr>
          <a:xfrm>
            <a:off x="3505200" y="1859692"/>
            <a:ext cx="2635056" cy="23715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5"/>
          <p:cNvSpPr/>
          <p:nvPr/>
        </p:nvSpPr>
        <p:spPr>
          <a:xfrm>
            <a:off x="2895600" y="4288349"/>
            <a:ext cx="2767917" cy="2438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6"/>
          <p:cNvSpPr/>
          <p:nvPr/>
        </p:nvSpPr>
        <p:spPr>
          <a:xfrm>
            <a:off x="5943600" y="4288350"/>
            <a:ext cx="2702013" cy="2438400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102" y="1859692"/>
            <a:ext cx="2639797" cy="237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22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/>
              <a:t>БОЛНА СТАЊА ПУЛПЕ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610599" cy="533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b="1" dirty="0" smtClean="0">
                <a:solidFill>
                  <a:srgbClr val="002060"/>
                </a:solidFill>
              </a:rPr>
              <a:t>АПЕКСНИ ПАРОДОНТИТИСИ</a:t>
            </a:r>
          </a:p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8" name="object 3"/>
          <p:cNvSpPr/>
          <p:nvPr/>
        </p:nvSpPr>
        <p:spPr>
          <a:xfrm>
            <a:off x="0" y="1905000"/>
            <a:ext cx="4800600" cy="4191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"/>
          <p:cNvSpPr/>
          <p:nvPr/>
        </p:nvSpPr>
        <p:spPr>
          <a:xfrm>
            <a:off x="4876800" y="1905000"/>
            <a:ext cx="4267199" cy="42672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0827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ОПШТА АНАМНЕЗА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610599" cy="4876800"/>
          </a:xfrm>
        </p:spPr>
        <p:txBody>
          <a:bodyPr>
            <a:normAutofit/>
          </a:bodyPr>
          <a:lstStyle/>
          <a:p>
            <a:r>
              <a:rPr lang="sr-Cyrl-RS" sz="2400" dirty="0"/>
              <a:t>Реуматска грозница</a:t>
            </a:r>
          </a:p>
          <a:p>
            <a:r>
              <a:rPr lang="sr-Cyrl-RS" sz="2400" dirty="0" smtClean="0"/>
              <a:t>Обољења </a:t>
            </a:r>
            <a:r>
              <a:rPr lang="sr-Cyrl-RS" sz="2400" dirty="0"/>
              <a:t>срца, вештачки </a:t>
            </a:r>
            <a:r>
              <a:rPr lang="sr-Cyrl-RS" sz="2400" dirty="0" smtClean="0"/>
              <a:t>срчани </a:t>
            </a:r>
            <a:r>
              <a:rPr lang="sr-Cyrl-RS" sz="2400" dirty="0"/>
              <a:t>залисци, хипертензија</a:t>
            </a:r>
          </a:p>
          <a:p>
            <a:r>
              <a:rPr lang="sr-Cyrl-RS" sz="2400" dirty="0"/>
              <a:t>Вештачке протезе, </a:t>
            </a:r>
            <a:r>
              <a:rPr lang="sr-Cyrl-RS" sz="2400" dirty="0" err="1"/>
              <a:t>пејс</a:t>
            </a:r>
            <a:r>
              <a:rPr lang="sr-Cyrl-RS" sz="2400" dirty="0"/>
              <a:t> </a:t>
            </a:r>
            <a:r>
              <a:rPr lang="sr-Cyrl-RS" sz="2400" dirty="0" err="1"/>
              <a:t>мејкер</a:t>
            </a:r>
            <a:endParaRPr lang="sr-Cyrl-RS" sz="2400" dirty="0"/>
          </a:p>
          <a:p>
            <a:r>
              <a:rPr lang="sr-Cyrl-RS" sz="2400" dirty="0"/>
              <a:t>Хепатитис</a:t>
            </a:r>
          </a:p>
          <a:p>
            <a:r>
              <a:rPr lang="sr-Cyrl-RS" sz="2400" dirty="0"/>
              <a:t>Дијабетес </a:t>
            </a:r>
            <a:r>
              <a:rPr lang="sr-Cyrl-RS" sz="2400" dirty="0" err="1"/>
              <a:t>мелитус</a:t>
            </a:r>
            <a:endParaRPr lang="sr-Cyrl-RS" sz="2400" dirty="0"/>
          </a:p>
          <a:p>
            <a:r>
              <a:rPr lang="sr-Cyrl-RS" sz="2400" dirty="0"/>
              <a:t>Алергије</a:t>
            </a:r>
          </a:p>
          <a:p>
            <a:r>
              <a:rPr lang="sr-Cyrl-RS" sz="2400" dirty="0"/>
              <a:t>Трудноћа</a:t>
            </a:r>
          </a:p>
          <a:p>
            <a:r>
              <a:rPr lang="sr-Cyrl-RS" sz="2400" dirty="0"/>
              <a:t>Коришћење лекова</a:t>
            </a:r>
          </a:p>
        </p:txBody>
      </p:sp>
    </p:spTree>
    <p:extLst>
      <p:ext uri="{BB962C8B-B14F-4D97-AF65-F5344CB8AC3E}">
        <p14:creationId xmlns:p14="http://schemas.microsoft.com/office/powerpoint/2010/main" val="292168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610599" cy="4876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sr-Cyrl-RS" sz="2400" b="1" dirty="0"/>
              <a:t>1. Инспекција</a:t>
            </a:r>
          </a:p>
          <a:p>
            <a:pPr marL="0" indent="0">
              <a:buNone/>
            </a:pPr>
            <a:r>
              <a:rPr lang="sr-Cyrl-RS" sz="2400" b="1" dirty="0"/>
              <a:t>2. Сондирање</a:t>
            </a:r>
          </a:p>
          <a:p>
            <a:pPr marL="0" indent="0">
              <a:buNone/>
            </a:pPr>
            <a:r>
              <a:rPr lang="sr-Cyrl-RS" sz="2400" b="1" dirty="0"/>
              <a:t>3. </a:t>
            </a:r>
            <a:r>
              <a:rPr lang="sr-Cyrl-RS" sz="2400" b="1" dirty="0" err="1"/>
              <a:t>Палпација</a:t>
            </a:r>
            <a:endParaRPr lang="sr-Cyrl-RS" sz="2400" b="1" dirty="0"/>
          </a:p>
          <a:p>
            <a:pPr marL="0" indent="0">
              <a:buNone/>
            </a:pPr>
            <a:r>
              <a:rPr lang="sr-Cyrl-RS" sz="2400" b="1" dirty="0"/>
              <a:t>4. Перкусија</a:t>
            </a:r>
          </a:p>
          <a:p>
            <a:pPr marL="0" indent="0">
              <a:buNone/>
            </a:pPr>
            <a:r>
              <a:rPr lang="sr-Cyrl-RS" sz="2400" b="1" dirty="0"/>
              <a:t>5. Покретљивост зуба</a:t>
            </a:r>
          </a:p>
          <a:p>
            <a:pPr marL="0" indent="0">
              <a:buNone/>
            </a:pPr>
            <a:r>
              <a:rPr lang="sr-Cyrl-RS" sz="2400" b="1" dirty="0"/>
              <a:t>6. Испитивање виталитета пулпе – </a:t>
            </a:r>
            <a:r>
              <a:rPr lang="sr-Cyrl-RS" sz="2400" b="1" dirty="0" smtClean="0"/>
              <a:t>термо, </a:t>
            </a:r>
            <a:r>
              <a:rPr lang="sr-Cyrl-RS" sz="2400" b="1" dirty="0" err="1" smtClean="0"/>
              <a:t>електо</a:t>
            </a:r>
            <a:r>
              <a:rPr lang="sr-Cyrl-RS" sz="2400" b="1" dirty="0" smtClean="0"/>
              <a:t> </a:t>
            </a:r>
            <a:r>
              <a:rPr lang="sr-Cyrl-RS" sz="2400" b="1" dirty="0"/>
              <a:t>тест, бушење дентина</a:t>
            </a:r>
          </a:p>
          <a:p>
            <a:pPr marL="0" indent="0">
              <a:buNone/>
            </a:pPr>
            <a:r>
              <a:rPr lang="sr-Cyrl-RS" sz="2400" b="1" dirty="0"/>
              <a:t>7. Рендгенграфија</a:t>
            </a:r>
          </a:p>
          <a:p>
            <a:pPr marL="0" indent="0">
              <a:buNone/>
            </a:pPr>
            <a:r>
              <a:rPr lang="sr-Cyrl-RS" sz="2400" b="1" dirty="0"/>
              <a:t>8. Просветљавање</a:t>
            </a:r>
          </a:p>
          <a:p>
            <a:pPr marL="0" indent="0">
              <a:buNone/>
            </a:pPr>
            <a:r>
              <a:rPr lang="sr-Cyrl-RS" sz="2400" b="1" dirty="0"/>
              <a:t>9. Анестезија</a:t>
            </a:r>
          </a:p>
          <a:p>
            <a:pPr marL="0" indent="0">
              <a:buNone/>
            </a:pPr>
            <a:r>
              <a:rPr lang="sr-Cyrl-RS" sz="2400" b="1" dirty="0"/>
              <a:t>10. Лабораторијска испитивања</a:t>
            </a:r>
          </a:p>
        </p:txBody>
      </p:sp>
      <p:pic>
        <p:nvPicPr>
          <p:cNvPr id="6148" name="Picture 4" descr="Rezultat slika za dental diagnosis"/>
          <p:cNvPicPr>
            <a:picLocks noChangeAspect="1" noChangeArrowheads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000" y="4355692"/>
            <a:ext cx="3377600" cy="253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626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610599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200" b="1" dirty="0" smtClean="0">
                <a:solidFill>
                  <a:srgbClr val="002060"/>
                </a:solidFill>
              </a:rPr>
              <a:t>ИНСПЕКЦИЈА</a:t>
            </a:r>
          </a:p>
          <a:p>
            <a:pPr marL="0" indent="0">
              <a:buNone/>
            </a:pPr>
            <a:r>
              <a:rPr lang="sr-Cyrl-RS" sz="2400" dirty="0" smtClean="0"/>
              <a:t>Општа</a:t>
            </a:r>
            <a:r>
              <a:rPr lang="sr-Latn-RS" sz="2400" dirty="0" smtClean="0"/>
              <a:t> (</a:t>
            </a:r>
            <a:r>
              <a:rPr lang="sr-Cyrl-RS" sz="2400" dirty="0" err="1" smtClean="0"/>
              <a:t>екстраорална</a:t>
            </a:r>
            <a:r>
              <a:rPr lang="sr-Cyrl-RS" sz="2400" dirty="0" smtClean="0"/>
              <a:t>) </a:t>
            </a:r>
            <a:r>
              <a:rPr lang="sr-Cyrl-RS" sz="2400" dirty="0"/>
              <a:t>инспекција</a:t>
            </a:r>
          </a:p>
          <a:p>
            <a:pPr marL="0" indent="0">
              <a:buNone/>
            </a:pPr>
            <a:r>
              <a:rPr lang="sr-Cyrl-RS" sz="2400" dirty="0"/>
              <a:t>Инспекција усне </a:t>
            </a:r>
            <a:r>
              <a:rPr lang="sr-Cyrl-RS" sz="2400" dirty="0" smtClean="0"/>
              <a:t>дупље (интраорална)</a:t>
            </a:r>
            <a:endParaRPr lang="sr-Cyrl-RS" sz="2400" dirty="0"/>
          </a:p>
          <a:p>
            <a:r>
              <a:rPr lang="sr-Cyrl-RS" sz="2400" dirty="0"/>
              <a:t>Траума</a:t>
            </a:r>
          </a:p>
          <a:p>
            <a:r>
              <a:rPr lang="sr-Cyrl-RS" sz="2400" dirty="0"/>
              <a:t>Боја зуба</a:t>
            </a:r>
          </a:p>
          <a:p>
            <a:r>
              <a:rPr lang="sr-Cyrl-RS" sz="2400" dirty="0"/>
              <a:t>Каријес, секундарни каријес</a:t>
            </a:r>
          </a:p>
          <a:p>
            <a:r>
              <a:rPr lang="sr-Cyrl-RS" sz="2400" dirty="0"/>
              <a:t>Испуни, рубно затварање</a:t>
            </a:r>
          </a:p>
          <a:p>
            <a:r>
              <a:rPr lang="sr-Cyrl-RS" sz="2400" dirty="0"/>
              <a:t>Оток, фистула</a:t>
            </a:r>
          </a:p>
        </p:txBody>
      </p:sp>
      <p:pic>
        <p:nvPicPr>
          <p:cNvPr id="6146" name="Picture 2" descr="Rezultat slika za dental diagnos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40194" y="4267200"/>
            <a:ext cx="4419600" cy="22860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203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610599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200" b="1" dirty="0" smtClean="0">
                <a:solidFill>
                  <a:srgbClr val="002060"/>
                </a:solidFill>
              </a:rPr>
              <a:t>ИНСПЕКЦИЈА</a:t>
            </a:r>
          </a:p>
          <a:p>
            <a:pPr marL="0" indent="0">
              <a:buNone/>
            </a:pPr>
            <a:r>
              <a:rPr lang="sr-Cyrl-RS" sz="2400" b="1" dirty="0" smtClean="0"/>
              <a:t>Општа</a:t>
            </a:r>
            <a:r>
              <a:rPr lang="sr-Latn-RS" sz="2400" b="1" dirty="0" smtClean="0"/>
              <a:t> (</a:t>
            </a:r>
            <a:r>
              <a:rPr lang="sr-Cyrl-RS" sz="2400" b="1" dirty="0" err="1" smtClean="0"/>
              <a:t>екстраорална</a:t>
            </a:r>
            <a:r>
              <a:rPr lang="sr-Cyrl-RS" sz="2400" b="1" dirty="0" smtClean="0"/>
              <a:t>) инспекција</a:t>
            </a:r>
            <a:endParaRPr lang="sr-Cyrl-RS" sz="2400" b="1" dirty="0"/>
          </a:p>
        </p:txBody>
      </p:sp>
      <p:sp>
        <p:nvSpPr>
          <p:cNvPr id="5" name="object 3"/>
          <p:cNvSpPr/>
          <p:nvPr/>
        </p:nvSpPr>
        <p:spPr>
          <a:xfrm>
            <a:off x="226541" y="4654378"/>
            <a:ext cx="3045372" cy="1905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4"/>
          <p:cNvSpPr/>
          <p:nvPr/>
        </p:nvSpPr>
        <p:spPr>
          <a:xfrm>
            <a:off x="3401836" y="4648200"/>
            <a:ext cx="2912644" cy="191117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4"/>
          <p:cNvSpPr/>
          <p:nvPr/>
        </p:nvSpPr>
        <p:spPr>
          <a:xfrm>
            <a:off x="2667000" y="2438400"/>
            <a:ext cx="3647480" cy="2102806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05859" y="2438400"/>
            <a:ext cx="2669348" cy="412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1919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838200"/>
            <a:ext cx="8610599" cy="5257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200" b="1" dirty="0" smtClean="0">
                <a:solidFill>
                  <a:srgbClr val="002060"/>
                </a:solidFill>
              </a:rPr>
              <a:t>ИНСПЕКЦИЈА</a:t>
            </a:r>
          </a:p>
          <a:p>
            <a:pPr marL="0" indent="0">
              <a:buNone/>
            </a:pPr>
            <a:r>
              <a:rPr lang="sr-Cyrl-RS" sz="2400" b="1" dirty="0" smtClean="0"/>
              <a:t>Инспекција </a:t>
            </a:r>
            <a:r>
              <a:rPr lang="sr-Cyrl-RS" sz="2400" b="1" dirty="0"/>
              <a:t>усне дупље (интраорална)</a:t>
            </a:r>
          </a:p>
        </p:txBody>
      </p:sp>
      <p:sp>
        <p:nvSpPr>
          <p:cNvPr id="9" name="object 3"/>
          <p:cNvSpPr/>
          <p:nvPr/>
        </p:nvSpPr>
        <p:spPr>
          <a:xfrm>
            <a:off x="76200" y="2057400"/>
            <a:ext cx="3614351" cy="228600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2"/>
          <p:cNvSpPr/>
          <p:nvPr/>
        </p:nvSpPr>
        <p:spPr>
          <a:xfrm>
            <a:off x="3733800" y="2057400"/>
            <a:ext cx="3004751" cy="2286002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2"/>
          <p:cNvSpPr/>
          <p:nvPr/>
        </p:nvSpPr>
        <p:spPr>
          <a:xfrm>
            <a:off x="457200" y="4489524"/>
            <a:ext cx="3733800" cy="22098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2"/>
          <p:cNvSpPr/>
          <p:nvPr/>
        </p:nvSpPr>
        <p:spPr>
          <a:xfrm>
            <a:off x="4572000" y="4489524"/>
            <a:ext cx="2946400" cy="2209800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2"/>
          <p:cNvSpPr/>
          <p:nvPr/>
        </p:nvSpPr>
        <p:spPr>
          <a:xfrm>
            <a:off x="6802394" y="2057400"/>
            <a:ext cx="2265405" cy="2286002"/>
          </a:xfrm>
          <a:prstGeom prst="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42240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914400"/>
            <a:ext cx="8610599" cy="518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200" b="1" dirty="0" smtClean="0">
                <a:solidFill>
                  <a:srgbClr val="002060"/>
                </a:solidFill>
              </a:rPr>
              <a:t>СОНДИРАЊЕ</a:t>
            </a:r>
          </a:p>
          <a:p>
            <a:pPr marL="0" indent="0">
              <a:buNone/>
            </a:pPr>
            <a:r>
              <a:rPr lang="ru-RU" sz="2400" dirty="0" smtClean="0"/>
              <a:t>Испитује </a:t>
            </a:r>
            <a:r>
              <a:rPr lang="ru-RU" sz="2400" dirty="0"/>
              <a:t>се </a:t>
            </a:r>
            <a:r>
              <a:rPr lang="ru-RU" sz="2400" b="1" dirty="0"/>
              <a:t>конзистенција</a:t>
            </a:r>
            <a:r>
              <a:rPr lang="ru-RU" sz="2400" dirty="0"/>
              <a:t> и </a:t>
            </a:r>
            <a:r>
              <a:rPr lang="ru-RU" sz="2400" b="1" dirty="0" smtClean="0"/>
              <a:t>осетљивост</a:t>
            </a:r>
            <a:r>
              <a:rPr lang="ru-RU" sz="2400" dirty="0" smtClean="0"/>
              <a:t> </a:t>
            </a:r>
            <a:r>
              <a:rPr lang="ru-RU" sz="2400" dirty="0"/>
              <a:t>дентина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</a:rPr>
              <a:t>Осетљивост пулпе </a:t>
            </a:r>
            <a:r>
              <a:rPr lang="ru-RU" sz="2400" dirty="0"/>
              <a:t>– интензитет </a:t>
            </a:r>
            <a:r>
              <a:rPr lang="ru-RU" sz="2400" dirty="0" smtClean="0"/>
              <a:t>бола </a:t>
            </a:r>
            <a:r>
              <a:rPr lang="ru-RU" sz="2400" dirty="0"/>
              <a:t>зависи од стања пулпе</a:t>
            </a:r>
          </a:p>
          <a:p>
            <a:pPr marL="0" indent="0">
              <a:buNone/>
            </a:pPr>
            <a:r>
              <a:rPr lang="ru-RU" sz="2400" b="1" dirty="0"/>
              <a:t>Рубно затварање испуна</a:t>
            </a:r>
            <a:r>
              <a:rPr lang="ru-RU" sz="2400" dirty="0"/>
              <a:t>, </a:t>
            </a:r>
            <a:r>
              <a:rPr lang="ru-RU" sz="2400" dirty="0" smtClean="0"/>
              <a:t>секундарни каријес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Пародонтални </a:t>
            </a:r>
            <a:r>
              <a:rPr lang="ru-RU" sz="2400" b="1" dirty="0"/>
              <a:t>џепови</a:t>
            </a:r>
          </a:p>
        </p:txBody>
      </p:sp>
      <p:pic>
        <p:nvPicPr>
          <p:cNvPr id="5" name="Picture 8" descr="Rezultat slika za dental explorer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017580">
            <a:off x="1219758" y="4882104"/>
            <a:ext cx="2209800" cy="1706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Rezultat slika za dental 17a probe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027" y="4630485"/>
            <a:ext cx="1536700" cy="220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12" descr="Rezultat slika za dental 17a explorer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831207">
            <a:off x="299008" y="5083716"/>
            <a:ext cx="2338388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3278014" y="3412491"/>
            <a:ext cx="2511770" cy="1365622"/>
          </a:xfrm>
          <a:prstGeom prst="rect">
            <a:avLst/>
          </a:prstGeom>
        </p:spPr>
      </p:pic>
      <p:sp>
        <p:nvSpPr>
          <p:cNvPr id="11" name="object 5"/>
          <p:cNvSpPr/>
          <p:nvPr/>
        </p:nvSpPr>
        <p:spPr>
          <a:xfrm>
            <a:off x="3459632" y="4867016"/>
            <a:ext cx="2157234" cy="187987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7"/>
          <p:cNvSpPr/>
          <p:nvPr/>
        </p:nvSpPr>
        <p:spPr>
          <a:xfrm>
            <a:off x="5817600" y="4856743"/>
            <a:ext cx="3209976" cy="1890149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3314" name="Picture 2" descr="Rezultat slika za periodontal exam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70293" y="3032261"/>
            <a:ext cx="2640807" cy="1760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2458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914400"/>
            <a:ext cx="8610599" cy="518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200" b="1" dirty="0" smtClean="0">
                <a:solidFill>
                  <a:srgbClr val="002060"/>
                </a:solidFill>
              </a:rPr>
              <a:t>ПАЛПАЦИЈА</a:t>
            </a:r>
          </a:p>
          <a:p>
            <a:pPr marL="0" indent="0">
              <a:buNone/>
            </a:pPr>
            <a:r>
              <a:rPr lang="ru-RU" sz="2400" b="1" dirty="0" smtClean="0"/>
              <a:t>ЕКСТРАОРАЛНА</a:t>
            </a:r>
            <a:endParaRPr lang="ru-RU" sz="2400" b="1" dirty="0"/>
          </a:p>
          <a:p>
            <a:pPr marL="0" indent="0">
              <a:buNone/>
            </a:pPr>
            <a:r>
              <a:rPr lang="ru-RU" sz="2400" b="1" dirty="0"/>
              <a:t>ИНТРАОРАЛНА</a:t>
            </a:r>
            <a:r>
              <a:rPr lang="ru-RU" sz="2400" dirty="0"/>
              <a:t> </a:t>
            </a:r>
            <a:r>
              <a:rPr lang="ru-RU" sz="2400" dirty="0" smtClean="0"/>
              <a:t>– </a:t>
            </a:r>
            <a:r>
              <a:rPr lang="ru-RU" sz="2400" dirty="0"/>
              <a:t>испитује се стање </a:t>
            </a:r>
            <a:r>
              <a:rPr lang="ru-RU" sz="2400" dirty="0" smtClean="0"/>
              <a:t>пародонцијума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</a:rPr>
              <a:t>Кажипрстом у </a:t>
            </a:r>
            <a:r>
              <a:rPr lang="ru-RU" sz="2400" b="1" dirty="0" smtClean="0">
                <a:solidFill>
                  <a:srgbClr val="C00000"/>
                </a:solidFill>
              </a:rPr>
              <a:t>пределу </a:t>
            </a:r>
            <a:r>
              <a:rPr lang="ru-RU" sz="2400" b="1" dirty="0">
                <a:solidFill>
                  <a:srgbClr val="C00000"/>
                </a:solidFill>
              </a:rPr>
              <a:t>апекса </a:t>
            </a:r>
            <a:r>
              <a:rPr lang="ru-RU" sz="2400" dirty="0"/>
              <a:t>корена </a:t>
            </a:r>
            <a:r>
              <a:rPr lang="ru-RU" sz="2400" dirty="0" smtClean="0"/>
              <a:t>зуба </a:t>
            </a:r>
            <a:r>
              <a:rPr lang="ru-RU" sz="2400" dirty="0"/>
              <a:t>испитује се  осетљивост,  морфологија и </a:t>
            </a:r>
            <a:r>
              <a:rPr lang="ru-RU" sz="2400" dirty="0" smtClean="0"/>
              <a:t>структура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Поређење са здравим </a:t>
            </a:r>
            <a:r>
              <a:rPr lang="ru-RU" sz="2400" dirty="0"/>
              <a:t>зубом</a:t>
            </a:r>
          </a:p>
        </p:txBody>
      </p:sp>
      <p:sp>
        <p:nvSpPr>
          <p:cNvPr id="13" name="object 4"/>
          <p:cNvSpPr/>
          <p:nvPr/>
        </p:nvSpPr>
        <p:spPr>
          <a:xfrm>
            <a:off x="6400800" y="3381685"/>
            <a:ext cx="2714625" cy="3212592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5"/>
          <p:cNvSpPr/>
          <p:nvPr/>
        </p:nvSpPr>
        <p:spPr>
          <a:xfrm>
            <a:off x="3200400" y="4524520"/>
            <a:ext cx="3134256" cy="20574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518342"/>
            <a:ext cx="3110593" cy="205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8079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b="1" dirty="0" smtClean="0"/>
              <a:t>ДИЈАГНОЗА</a:t>
            </a:r>
            <a:endParaRPr lang="sr-Cyrl-R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8000999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</a:rPr>
              <a:t>Дијагноза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представља </a:t>
            </a:r>
            <a:r>
              <a:rPr lang="ru-RU" sz="2400" b="1" dirty="0"/>
              <a:t>одређивање</a:t>
            </a:r>
            <a:r>
              <a:rPr lang="ru-RU" sz="2400" dirty="0"/>
              <a:t> врсте </a:t>
            </a:r>
            <a:r>
              <a:rPr lang="ru-RU" sz="2400" dirty="0" smtClean="0"/>
              <a:t>оболења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</a:rPr>
              <a:t>Диференцијална дијагноза </a:t>
            </a:r>
            <a:r>
              <a:rPr lang="ru-RU" sz="2400" dirty="0"/>
              <a:t>представља  </a:t>
            </a:r>
            <a:r>
              <a:rPr lang="ru-RU" sz="2400" b="1" dirty="0"/>
              <a:t>разликовање</a:t>
            </a:r>
            <a:r>
              <a:rPr lang="ru-RU" sz="2400" dirty="0"/>
              <a:t> једног оболења од другог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Циљ дијагностичког поступка </a:t>
            </a:r>
            <a:r>
              <a:rPr lang="ru-RU" sz="2400" dirty="0"/>
              <a:t>је упознавање  са поступцима који омогућавају </a:t>
            </a:r>
            <a:r>
              <a:rPr lang="ru-RU" sz="2400" dirty="0" smtClean="0"/>
              <a:t>доношење </a:t>
            </a:r>
            <a:r>
              <a:rPr lang="ru-RU" sz="2400" dirty="0"/>
              <a:t>суда о стању пулпног и периапикалног </a:t>
            </a:r>
            <a:r>
              <a:rPr lang="ru-RU" sz="2400" dirty="0" smtClean="0"/>
              <a:t>ткива.</a:t>
            </a:r>
            <a:endParaRPr lang="ru-RU" sz="2400" dirty="0"/>
          </a:p>
        </p:txBody>
      </p:sp>
      <p:pic>
        <p:nvPicPr>
          <p:cNvPr id="1026" name="Picture 2" descr="Rezultat slika za dental diagnosis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3886200"/>
            <a:ext cx="4143982" cy="27432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72402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914400"/>
            <a:ext cx="8610599" cy="5181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200" b="1" dirty="0" smtClean="0">
                <a:solidFill>
                  <a:srgbClr val="002060"/>
                </a:solidFill>
              </a:rPr>
              <a:t>ПЕРКУСИЈА</a:t>
            </a:r>
          </a:p>
          <a:p>
            <a:pPr marL="0" indent="0">
              <a:buNone/>
            </a:pPr>
            <a:r>
              <a:rPr lang="ru-RU" sz="2400" dirty="0" smtClean="0"/>
              <a:t>Испитује </a:t>
            </a:r>
            <a:r>
              <a:rPr lang="ru-RU" sz="2400" dirty="0"/>
              <a:t>се </a:t>
            </a:r>
            <a:r>
              <a:rPr lang="ru-RU" sz="2400" b="1" dirty="0">
                <a:solidFill>
                  <a:srgbClr val="C00000"/>
                </a:solidFill>
              </a:rPr>
              <a:t>стање </a:t>
            </a:r>
            <a:r>
              <a:rPr lang="ru-RU" sz="2400" b="1" dirty="0" smtClean="0">
                <a:solidFill>
                  <a:srgbClr val="C00000"/>
                </a:solidFill>
              </a:rPr>
              <a:t>пародонцијума</a:t>
            </a:r>
            <a:endParaRPr lang="ru-RU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2400" b="1" dirty="0"/>
              <a:t>ВЕРТИКАЛНА</a:t>
            </a:r>
          </a:p>
          <a:p>
            <a:pPr marL="0" indent="0">
              <a:buNone/>
            </a:pPr>
            <a:r>
              <a:rPr lang="ru-RU" sz="2400" b="1" dirty="0"/>
              <a:t>ЛАТЕРАЛНА</a:t>
            </a:r>
          </a:p>
          <a:p>
            <a:pPr marL="0" indent="0">
              <a:buNone/>
            </a:pPr>
            <a:r>
              <a:rPr lang="ru-RU" sz="2400" dirty="0"/>
              <a:t>Изводи се са </a:t>
            </a:r>
            <a:r>
              <a:rPr lang="ru-RU" sz="2400" b="1" dirty="0" smtClean="0">
                <a:solidFill>
                  <a:srgbClr val="C00000"/>
                </a:solidFill>
              </a:rPr>
              <a:t>дршком</a:t>
            </a:r>
            <a:r>
              <a:rPr lang="ru-RU" sz="2400" dirty="0" smtClean="0">
                <a:solidFill>
                  <a:srgbClr val="C00000"/>
                </a:solidFill>
              </a:rPr>
              <a:t> </a:t>
            </a:r>
            <a:r>
              <a:rPr lang="ru-RU" sz="2400" dirty="0" smtClean="0"/>
              <a:t>инструмента</a:t>
            </a:r>
            <a:endParaRPr lang="ru-RU" sz="2400" dirty="0"/>
          </a:p>
          <a:p>
            <a:pPr marL="0" indent="0">
              <a:buNone/>
            </a:pPr>
            <a:r>
              <a:rPr lang="ru-RU" sz="2400" dirty="0" smtClean="0"/>
              <a:t>Поређење </a:t>
            </a:r>
            <a:r>
              <a:rPr lang="ru-RU" sz="2400" dirty="0"/>
              <a:t>са здравим  зубом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81600" y="4191000"/>
            <a:ext cx="3859938" cy="25574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0" y="1371600"/>
            <a:ext cx="2705100" cy="27184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67000" y="4319588"/>
            <a:ext cx="2424257" cy="2428875"/>
          </a:xfrm>
          <a:prstGeom prst="rect">
            <a:avLst/>
          </a:prstGeom>
        </p:spPr>
      </p:pic>
      <p:sp>
        <p:nvSpPr>
          <p:cNvPr id="10" name="object 2"/>
          <p:cNvSpPr/>
          <p:nvPr/>
        </p:nvSpPr>
        <p:spPr>
          <a:xfrm>
            <a:off x="152399" y="4319587"/>
            <a:ext cx="2424257" cy="2428875"/>
          </a:xfrm>
          <a:prstGeom prst="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1747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1" y="990600"/>
            <a:ext cx="5486400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200" b="1" dirty="0" smtClean="0">
                <a:solidFill>
                  <a:srgbClr val="002060"/>
                </a:solidFill>
              </a:rPr>
              <a:t>ПОКРЕТЉИВОСТ ЗУБА</a:t>
            </a:r>
          </a:p>
          <a:p>
            <a:pPr marL="0" indent="0">
              <a:buNone/>
            </a:pPr>
            <a:r>
              <a:rPr lang="ru-RU" sz="2400" dirty="0" smtClean="0"/>
              <a:t>Испитује се </a:t>
            </a:r>
            <a:r>
              <a:rPr lang="ru-RU" sz="2400" b="1" dirty="0" smtClean="0">
                <a:solidFill>
                  <a:srgbClr val="C00000"/>
                </a:solidFill>
              </a:rPr>
              <a:t>стање пародонцијума.</a:t>
            </a:r>
          </a:p>
          <a:p>
            <a:pPr marL="0" indent="0">
              <a:buNone/>
            </a:pPr>
            <a:r>
              <a:rPr lang="ru-RU" sz="2400" dirty="0"/>
              <a:t>Изводи се </a:t>
            </a:r>
            <a:r>
              <a:rPr lang="ru-RU" sz="2400" b="1" dirty="0">
                <a:solidFill>
                  <a:srgbClr val="C00000"/>
                </a:solidFill>
              </a:rPr>
              <a:t>прстима или </a:t>
            </a:r>
            <a:r>
              <a:rPr lang="ru-RU" sz="2400" b="1" dirty="0" smtClean="0">
                <a:solidFill>
                  <a:srgbClr val="C00000"/>
                </a:solidFill>
              </a:rPr>
              <a:t>дршком инструмента.</a:t>
            </a:r>
            <a:endParaRPr lang="ru-RU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2400" dirty="0"/>
              <a:t>Степен покретљивости </a:t>
            </a:r>
            <a:r>
              <a:rPr lang="ru-RU" sz="2400" dirty="0" smtClean="0"/>
              <a:t>се </a:t>
            </a:r>
            <a:r>
              <a:rPr lang="ru-RU" sz="2400" dirty="0"/>
              <a:t>пореди са суседним </a:t>
            </a:r>
            <a:r>
              <a:rPr lang="ru-RU" sz="2400" dirty="0" smtClean="0"/>
              <a:t>зубом.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Код пародонтопатичних </a:t>
            </a:r>
            <a:r>
              <a:rPr lang="ru-RU" sz="2400" b="1" dirty="0" smtClean="0"/>
              <a:t>зуба </a:t>
            </a:r>
            <a:r>
              <a:rPr lang="ru-RU" sz="2400" dirty="0"/>
              <a:t>клаћење је последица </a:t>
            </a:r>
            <a:r>
              <a:rPr lang="ru-RU" sz="2400" dirty="0" smtClean="0"/>
              <a:t>алвеолизе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/>
              <a:t>Код акутних апексних </a:t>
            </a:r>
            <a:r>
              <a:rPr lang="ru-RU" sz="2400" b="1" dirty="0" smtClean="0"/>
              <a:t>пародонтита </a:t>
            </a:r>
            <a:r>
              <a:rPr lang="ru-RU" sz="2400" dirty="0"/>
              <a:t>зуб је </a:t>
            </a:r>
            <a:r>
              <a:rPr lang="ru-RU" sz="2400" dirty="0" smtClean="0"/>
              <a:t>истиснут </a:t>
            </a:r>
            <a:r>
              <a:rPr lang="ru-RU" sz="2400" dirty="0"/>
              <a:t>из алвеоле, јавља </a:t>
            </a:r>
            <a:r>
              <a:rPr lang="ru-RU" sz="2400" dirty="0" smtClean="0"/>
              <a:t>се </a:t>
            </a:r>
            <a:r>
              <a:rPr lang="ru-RU" sz="2400" dirty="0"/>
              <a:t>јак бол и </a:t>
            </a:r>
            <a:r>
              <a:rPr lang="ru-RU" sz="2400" dirty="0" smtClean="0"/>
              <a:t>општи симптоми.</a:t>
            </a:r>
            <a:endParaRPr lang="ru-RU" sz="2400" dirty="0"/>
          </a:p>
        </p:txBody>
      </p:sp>
      <p:sp>
        <p:nvSpPr>
          <p:cNvPr id="8" name="object 5"/>
          <p:cNvSpPr/>
          <p:nvPr/>
        </p:nvSpPr>
        <p:spPr>
          <a:xfrm>
            <a:off x="5715001" y="3657600"/>
            <a:ext cx="3276599" cy="3012806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5136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990600"/>
            <a:ext cx="7772399" cy="51054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RS" sz="3200" b="1" dirty="0" smtClean="0">
                <a:solidFill>
                  <a:srgbClr val="002060"/>
                </a:solidFill>
              </a:rPr>
              <a:t>ИСПИТИВАЊЕ ВИТАЛИТЕТА</a:t>
            </a:r>
          </a:p>
          <a:p>
            <a:pPr marL="0" indent="0">
              <a:buNone/>
            </a:pPr>
            <a:r>
              <a:rPr lang="ru-RU" sz="2400" dirty="0" smtClean="0"/>
              <a:t>Даје </a:t>
            </a:r>
            <a:r>
              <a:rPr lang="ru-RU" sz="2400" dirty="0"/>
              <a:t>евиденцију о стању пулпе на основу </a:t>
            </a:r>
            <a:r>
              <a:rPr lang="ru-RU" sz="2400" dirty="0" smtClean="0"/>
              <a:t>интензитета </a:t>
            </a:r>
            <a:r>
              <a:rPr lang="ru-RU" sz="2400" dirty="0"/>
              <a:t>и трајања реакције пулпе </a:t>
            </a:r>
            <a:r>
              <a:rPr lang="ru-RU" sz="2400" dirty="0" smtClean="0"/>
              <a:t>применом </a:t>
            </a:r>
            <a:r>
              <a:rPr lang="ru-RU" sz="2400" dirty="0"/>
              <a:t>различитих </a:t>
            </a:r>
            <a:r>
              <a:rPr lang="ru-RU" sz="2400" dirty="0" smtClean="0"/>
              <a:t>надражаја.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Јачина реакције пулпе зависи од </a:t>
            </a:r>
            <a:r>
              <a:rPr lang="ru-RU" sz="2400" dirty="0" smtClean="0"/>
              <a:t>интензитета надражаја</a:t>
            </a:r>
            <a:r>
              <a:rPr lang="ru-RU" sz="2400" dirty="0"/>
              <a:t>, стања пулпе и индивидуалних </a:t>
            </a:r>
            <a:r>
              <a:rPr lang="ru-RU" sz="2400" dirty="0" smtClean="0"/>
              <a:t>специфичности</a:t>
            </a:r>
          </a:p>
          <a:p>
            <a:pPr marL="0" indent="0">
              <a:buNone/>
            </a:pPr>
            <a:r>
              <a:rPr lang="ru-RU" sz="2400" dirty="0" smtClean="0"/>
              <a:t>Реакција се пореди </a:t>
            </a:r>
            <a:r>
              <a:rPr lang="ru-RU" sz="2400" dirty="0"/>
              <a:t>са истом групом </a:t>
            </a:r>
            <a:r>
              <a:rPr lang="ru-RU" sz="2400" dirty="0" smtClean="0"/>
              <a:t>зуба.</a:t>
            </a:r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r>
              <a:rPr lang="ru-RU" sz="2400" dirty="0"/>
              <a:t>Надражаји који се примењују су:</a:t>
            </a:r>
          </a:p>
          <a:p>
            <a:pPr marL="0" indent="0">
              <a:buNone/>
            </a:pPr>
            <a:r>
              <a:rPr lang="ru-RU" sz="2400" dirty="0" smtClean="0"/>
              <a:t>Топло-хладно </a:t>
            </a:r>
            <a:r>
              <a:rPr lang="ru-RU" sz="2400" dirty="0"/>
              <a:t>– </a:t>
            </a:r>
            <a:r>
              <a:rPr lang="ru-RU" sz="2400" b="1" dirty="0">
                <a:solidFill>
                  <a:srgbClr val="002060"/>
                </a:solidFill>
              </a:rPr>
              <a:t>ТЕРМО ТЕСТ</a:t>
            </a:r>
          </a:p>
          <a:p>
            <a:pPr marL="0" indent="0">
              <a:buNone/>
            </a:pPr>
            <a:r>
              <a:rPr lang="ru-RU" sz="2400" dirty="0"/>
              <a:t>Електрични – </a:t>
            </a:r>
            <a:r>
              <a:rPr lang="ru-RU" sz="2400" b="1" dirty="0">
                <a:solidFill>
                  <a:srgbClr val="002060"/>
                </a:solidFill>
              </a:rPr>
              <a:t>ЕЛЕКТРО ТЕСТ</a:t>
            </a:r>
          </a:p>
          <a:p>
            <a:pPr marL="0" indent="0">
              <a:buNone/>
            </a:pPr>
            <a:r>
              <a:rPr lang="ru-RU" sz="2400" dirty="0" smtClean="0"/>
              <a:t>Механичко-термички </a:t>
            </a:r>
            <a:r>
              <a:rPr lang="ru-RU" sz="2400" dirty="0"/>
              <a:t>– </a:t>
            </a:r>
            <a:r>
              <a:rPr lang="ru-RU" sz="2400" b="1" dirty="0">
                <a:solidFill>
                  <a:srgbClr val="002060"/>
                </a:solidFill>
              </a:rPr>
              <a:t>БУШЕЊЕ ЗУБА</a:t>
            </a:r>
          </a:p>
        </p:txBody>
      </p:sp>
    </p:spTree>
    <p:extLst>
      <p:ext uri="{BB962C8B-B14F-4D97-AF65-F5344CB8AC3E}">
        <p14:creationId xmlns:p14="http://schemas.microsoft.com/office/powerpoint/2010/main" val="143628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1" y="990600"/>
            <a:ext cx="5715000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200" b="1" dirty="0" smtClean="0">
                <a:solidFill>
                  <a:srgbClr val="002060"/>
                </a:solidFill>
              </a:rPr>
              <a:t>Испитивање виталитета</a:t>
            </a:r>
          </a:p>
          <a:p>
            <a:pPr marL="0" indent="0">
              <a:buNone/>
            </a:pPr>
            <a:r>
              <a:rPr lang="sr-Cyrl-RS" sz="3200" b="1" dirty="0" smtClean="0"/>
              <a:t>ТЕРМО ТЕСТ</a:t>
            </a:r>
            <a:endParaRPr lang="sr-Cyrl-RS" sz="3200" b="1" dirty="0"/>
          </a:p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</a:rPr>
              <a:t>Базира на коришћењу топлог и хладног надражаја</a:t>
            </a:r>
          </a:p>
          <a:p>
            <a:pPr marL="0" indent="0">
              <a:buNone/>
            </a:pPr>
            <a:r>
              <a:rPr lang="ru-RU" sz="2400" dirty="0"/>
              <a:t>Пореди се са </a:t>
            </a:r>
            <a:r>
              <a:rPr lang="ru-RU" sz="2400" b="1" dirty="0">
                <a:solidFill>
                  <a:srgbClr val="C00000"/>
                </a:solidFill>
              </a:rPr>
              <a:t>истом групом зуба</a:t>
            </a:r>
          </a:p>
          <a:p>
            <a:r>
              <a:rPr lang="ru-RU" sz="2400" dirty="0"/>
              <a:t>За осетљивост на хладно користе се хладна </a:t>
            </a:r>
            <a:r>
              <a:rPr lang="ru-RU" sz="2400" dirty="0" smtClean="0"/>
              <a:t>вода, штапићи </a:t>
            </a:r>
            <a:r>
              <a:rPr lang="ru-RU" sz="2400" dirty="0"/>
              <a:t>леда, </a:t>
            </a:r>
            <a:r>
              <a:rPr lang="ru-RU" sz="2400" dirty="0" smtClean="0"/>
              <a:t>хлоретил.</a:t>
            </a:r>
          </a:p>
          <a:p>
            <a:r>
              <a:rPr lang="ru-RU" sz="2400" dirty="0"/>
              <a:t>За </a:t>
            </a:r>
            <a:r>
              <a:rPr lang="ru-RU" sz="2400" dirty="0" smtClean="0"/>
              <a:t>осетљивост </a:t>
            </a:r>
            <a:r>
              <a:rPr lang="ru-RU" sz="2400" dirty="0"/>
              <a:t>на топло </a:t>
            </a:r>
            <a:r>
              <a:rPr lang="ru-RU" sz="2400" dirty="0" smtClean="0"/>
              <a:t>користе </a:t>
            </a:r>
            <a:r>
              <a:rPr lang="ru-RU" sz="2400" dirty="0"/>
              <a:t>се </a:t>
            </a:r>
            <a:r>
              <a:rPr lang="ru-RU" sz="2400" dirty="0" smtClean="0"/>
              <a:t>топла </a:t>
            </a:r>
            <a:r>
              <a:rPr lang="ru-RU" sz="2400" dirty="0"/>
              <a:t>вода, </a:t>
            </a:r>
            <a:r>
              <a:rPr lang="ru-RU" sz="2400" dirty="0" smtClean="0"/>
              <a:t>загрејана гутаперка.</a:t>
            </a: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6532" y="762000"/>
            <a:ext cx="3034185" cy="197626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06531" y="2797167"/>
            <a:ext cx="3034185" cy="200343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6531" y="4858599"/>
            <a:ext cx="3013590" cy="1999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466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1" y="990600"/>
            <a:ext cx="5791200" cy="5715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200" b="1" dirty="0" smtClean="0">
                <a:solidFill>
                  <a:srgbClr val="002060"/>
                </a:solidFill>
              </a:rPr>
              <a:t>Испитивање виталитета</a:t>
            </a:r>
          </a:p>
          <a:p>
            <a:pPr marL="0" indent="0">
              <a:buNone/>
            </a:pPr>
            <a:r>
              <a:rPr lang="sr-Cyrl-RS" sz="3200" b="1" dirty="0" smtClean="0"/>
              <a:t>ТЕСТ</a:t>
            </a:r>
            <a:r>
              <a:rPr lang="en-GB" sz="3200" b="1" dirty="0" smtClean="0"/>
              <a:t> </a:t>
            </a:r>
            <a:r>
              <a:rPr lang="sr-Cyrl-RS" sz="3200" b="1" dirty="0" smtClean="0"/>
              <a:t>БУШЕЊА ЗУБА</a:t>
            </a:r>
            <a:endParaRPr lang="sr-Cyrl-RS" sz="3200" b="1" dirty="0"/>
          </a:p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</a:rPr>
              <a:t>Овом тесту приступа се </a:t>
            </a:r>
            <a:r>
              <a:rPr lang="ru-RU" sz="2400" b="1" dirty="0" smtClean="0">
                <a:solidFill>
                  <a:srgbClr val="C00000"/>
                </a:solidFill>
              </a:rPr>
              <a:t>кад </a:t>
            </a:r>
            <a:r>
              <a:rPr lang="ru-RU" sz="2400" b="1" dirty="0">
                <a:solidFill>
                  <a:srgbClr val="C00000"/>
                </a:solidFill>
              </a:rPr>
              <a:t>подаци о  виталитету нису </a:t>
            </a:r>
            <a:r>
              <a:rPr lang="ru-RU" sz="2400" b="1" dirty="0" smtClean="0">
                <a:solidFill>
                  <a:srgbClr val="C00000"/>
                </a:solidFill>
              </a:rPr>
              <a:t>јасни.</a:t>
            </a:r>
          </a:p>
          <a:p>
            <a:pPr marL="0" indent="0">
              <a:buNone/>
            </a:pPr>
            <a:r>
              <a:rPr lang="ru-RU" sz="2400" dirty="0"/>
              <a:t>Буши се дентин и </a:t>
            </a:r>
            <a:r>
              <a:rPr lang="ru-RU" sz="2400" dirty="0" smtClean="0"/>
              <a:t>испитује </a:t>
            </a:r>
            <a:r>
              <a:rPr lang="ru-RU" sz="2400" dirty="0"/>
              <a:t>се </a:t>
            </a:r>
            <a:r>
              <a:rPr lang="ru-RU" sz="2400" dirty="0" smtClean="0"/>
              <a:t>осетљивост </a:t>
            </a:r>
            <a:r>
              <a:rPr lang="ru-RU" sz="2400" dirty="0"/>
              <a:t>на термичке и </a:t>
            </a:r>
            <a:r>
              <a:rPr lang="ru-RU" sz="2400" dirty="0" smtClean="0"/>
              <a:t>електричне надражаје.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Код велике апозиције </a:t>
            </a:r>
            <a:r>
              <a:rPr lang="ru-RU" sz="2400" dirty="0" smtClean="0"/>
              <a:t>дентина</a:t>
            </a:r>
            <a:r>
              <a:rPr lang="ru-RU" sz="2400" dirty="0"/>
              <a:t>, зуби са  великим </a:t>
            </a:r>
            <a:r>
              <a:rPr lang="ru-RU" sz="2400" dirty="0" smtClean="0"/>
              <a:t>рестаурацијама </a:t>
            </a:r>
            <a:r>
              <a:rPr lang="ru-RU" sz="2400" dirty="0"/>
              <a:t>и </a:t>
            </a:r>
            <a:r>
              <a:rPr lang="ru-RU" sz="2400" dirty="0" smtClean="0"/>
              <a:t>круницама.</a:t>
            </a: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4600" y="4343400"/>
            <a:ext cx="2491829" cy="24367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584"/>
          <a:stretch/>
        </p:blipFill>
        <p:spPr>
          <a:xfrm>
            <a:off x="6333384" y="1143000"/>
            <a:ext cx="2474259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46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1" y="990600"/>
            <a:ext cx="5791200" cy="5715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200" b="1" dirty="0" smtClean="0">
                <a:solidFill>
                  <a:srgbClr val="002060"/>
                </a:solidFill>
              </a:rPr>
              <a:t>Испитивање виталитета</a:t>
            </a:r>
          </a:p>
          <a:p>
            <a:pPr marL="0" indent="0">
              <a:buNone/>
            </a:pPr>
            <a:r>
              <a:rPr lang="sr-Cyrl-RS" sz="3200" b="1" dirty="0" smtClean="0"/>
              <a:t>ТЕСТ</a:t>
            </a:r>
            <a:r>
              <a:rPr lang="en-GB" sz="3200" b="1" dirty="0" smtClean="0"/>
              <a:t> </a:t>
            </a:r>
            <a:r>
              <a:rPr lang="sr-Cyrl-RS" sz="3200" b="1" dirty="0" smtClean="0"/>
              <a:t>БУШЕЊА ЗУБА</a:t>
            </a:r>
            <a:endParaRPr lang="sr-Cyrl-RS" sz="3200" b="1" dirty="0"/>
          </a:p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</a:rPr>
              <a:t>Овом тесту приступа се </a:t>
            </a:r>
            <a:r>
              <a:rPr lang="ru-RU" sz="2400" b="1" dirty="0" smtClean="0">
                <a:solidFill>
                  <a:srgbClr val="C00000"/>
                </a:solidFill>
              </a:rPr>
              <a:t>кад </a:t>
            </a:r>
            <a:r>
              <a:rPr lang="ru-RU" sz="2400" b="1" dirty="0">
                <a:solidFill>
                  <a:srgbClr val="C00000"/>
                </a:solidFill>
              </a:rPr>
              <a:t>подаци о  виталитету нису </a:t>
            </a:r>
            <a:r>
              <a:rPr lang="ru-RU" sz="2400" b="1" dirty="0" smtClean="0">
                <a:solidFill>
                  <a:srgbClr val="C00000"/>
                </a:solidFill>
              </a:rPr>
              <a:t>јасни.</a:t>
            </a:r>
          </a:p>
          <a:p>
            <a:pPr marL="0" indent="0">
              <a:buNone/>
            </a:pPr>
            <a:r>
              <a:rPr lang="ru-RU" sz="2400" dirty="0"/>
              <a:t>Буши се дентин и </a:t>
            </a:r>
            <a:r>
              <a:rPr lang="ru-RU" sz="2400" dirty="0" smtClean="0"/>
              <a:t>испитује </a:t>
            </a:r>
            <a:r>
              <a:rPr lang="ru-RU" sz="2400" dirty="0"/>
              <a:t>се </a:t>
            </a:r>
            <a:r>
              <a:rPr lang="ru-RU" sz="2400" dirty="0" smtClean="0"/>
              <a:t>осетљивост </a:t>
            </a:r>
            <a:r>
              <a:rPr lang="ru-RU" sz="2400" dirty="0"/>
              <a:t>на термичке и </a:t>
            </a:r>
            <a:r>
              <a:rPr lang="ru-RU" sz="2400" dirty="0" smtClean="0"/>
              <a:t>електричне надражаје.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Код велике апозиције </a:t>
            </a:r>
            <a:r>
              <a:rPr lang="ru-RU" sz="2400" dirty="0" smtClean="0"/>
              <a:t>дентина</a:t>
            </a:r>
            <a:r>
              <a:rPr lang="ru-RU" sz="2400" dirty="0"/>
              <a:t>, зуби са  великим </a:t>
            </a:r>
            <a:r>
              <a:rPr lang="ru-RU" sz="2400" dirty="0" smtClean="0"/>
              <a:t>рестаурацијама </a:t>
            </a:r>
            <a:r>
              <a:rPr lang="ru-RU" sz="2400" dirty="0"/>
              <a:t>и </a:t>
            </a:r>
            <a:r>
              <a:rPr lang="ru-RU" sz="2400" dirty="0" smtClean="0"/>
              <a:t>круницама.</a:t>
            </a: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24600" y="4343400"/>
            <a:ext cx="2491829" cy="243671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4584"/>
          <a:stretch/>
        </p:blipFill>
        <p:spPr>
          <a:xfrm>
            <a:off x="6333384" y="1143000"/>
            <a:ext cx="2474259" cy="3124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743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990600"/>
            <a:ext cx="6553199" cy="5715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200" b="1" dirty="0" smtClean="0">
                <a:solidFill>
                  <a:srgbClr val="002060"/>
                </a:solidFill>
              </a:rPr>
              <a:t>РЕНДГЕНГРАФИЈА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- Jе </a:t>
            </a:r>
            <a:r>
              <a:rPr lang="ru-RU" sz="2400" b="1" dirty="0">
                <a:solidFill>
                  <a:srgbClr val="C00000"/>
                </a:solidFill>
              </a:rPr>
              <a:t>помоћно </a:t>
            </a:r>
            <a:r>
              <a:rPr lang="ru-RU" sz="2400" b="1" dirty="0" smtClean="0">
                <a:solidFill>
                  <a:srgbClr val="C00000"/>
                </a:solidFill>
              </a:rPr>
              <a:t>дијагностичко средство </a:t>
            </a:r>
            <a:r>
              <a:rPr lang="ru-RU" sz="2400" b="1" dirty="0">
                <a:solidFill>
                  <a:srgbClr val="C00000"/>
                </a:solidFill>
              </a:rPr>
              <a:t>које је </a:t>
            </a:r>
            <a:r>
              <a:rPr lang="ru-RU" sz="2400" b="1" dirty="0" smtClean="0">
                <a:solidFill>
                  <a:srgbClr val="C00000"/>
                </a:solidFill>
              </a:rPr>
              <a:t>допринело напретку ендодонције</a:t>
            </a:r>
            <a:endParaRPr lang="ru-RU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2400" dirty="0" smtClean="0"/>
              <a:t>Савремена ендодонтска терапије не може се замислити без употребе рендгенграфије.</a:t>
            </a:r>
            <a:endParaRPr lang="ru-RU" sz="2400" dirty="0"/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22530" name="Picture 2" descr="Rezultat slika za dental diagnosis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0" y="3352800"/>
            <a:ext cx="5120641" cy="32004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2716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1" y="838200"/>
            <a:ext cx="6400800" cy="838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200" b="1" dirty="0" smtClean="0">
                <a:solidFill>
                  <a:srgbClr val="002060"/>
                </a:solidFill>
              </a:rPr>
              <a:t>РЕНДГЕНГРАФИЈА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24578" name="Picture 2" descr="Rezultat slika za endodontic CBCT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71600" y="5188160"/>
            <a:ext cx="5166554" cy="1593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bject 3"/>
          <p:cNvSpPr/>
          <p:nvPr/>
        </p:nvSpPr>
        <p:spPr>
          <a:xfrm>
            <a:off x="304800" y="1524000"/>
            <a:ext cx="2819400" cy="1981200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3"/>
          <p:cNvSpPr/>
          <p:nvPr/>
        </p:nvSpPr>
        <p:spPr>
          <a:xfrm>
            <a:off x="3485197" y="1524000"/>
            <a:ext cx="1544003" cy="1981200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00" y="5188159"/>
            <a:ext cx="1219413" cy="1615044"/>
          </a:xfrm>
          <a:prstGeom prst="rect">
            <a:avLst/>
          </a:prstGeom>
        </p:spPr>
      </p:pic>
      <p:pic>
        <p:nvPicPr>
          <p:cNvPr id="24580" name="Picture 4" descr="Rezultat slika za endodontic CBCT"/>
          <p:cNvPicPr>
            <a:picLocks noChangeAspect="1" noChangeArrowheads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629400" y="5189558"/>
            <a:ext cx="2418300" cy="1592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object 3"/>
          <p:cNvSpPr/>
          <p:nvPr/>
        </p:nvSpPr>
        <p:spPr>
          <a:xfrm>
            <a:off x="5449908" y="1523999"/>
            <a:ext cx="1560492" cy="1981201"/>
          </a:xfrm>
          <a:prstGeom prst="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4"/>
          <p:cNvSpPr/>
          <p:nvPr/>
        </p:nvSpPr>
        <p:spPr>
          <a:xfrm>
            <a:off x="7066598" y="1523999"/>
            <a:ext cx="1620202" cy="1981201"/>
          </a:xfrm>
          <a:prstGeom prst="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4582" name="Picture 6" descr="Rezultat slika za endodontic radiology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600" y="3568116"/>
            <a:ext cx="1993941" cy="1526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25833" y="3552469"/>
            <a:ext cx="2124075" cy="151719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91200" y="3552469"/>
            <a:ext cx="2144868" cy="1553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57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838200"/>
            <a:ext cx="7315199" cy="4267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200" b="1" dirty="0" smtClean="0">
                <a:solidFill>
                  <a:srgbClr val="002060"/>
                </a:solidFill>
              </a:rPr>
              <a:t>ПРОСВЕТЉАВАЊЕ </a:t>
            </a:r>
          </a:p>
          <a:p>
            <a:pPr marL="0" indent="0">
              <a:buNone/>
            </a:pPr>
            <a:r>
              <a:rPr lang="ru-RU" sz="2400" dirty="0"/>
              <a:t>При усмеравању снопа </a:t>
            </a:r>
            <a:r>
              <a:rPr lang="ru-RU" sz="2400" dirty="0" smtClean="0"/>
              <a:t>светлости </a:t>
            </a:r>
            <a:r>
              <a:rPr lang="ru-RU" sz="2400" dirty="0"/>
              <a:t>кроз зубе </a:t>
            </a:r>
            <a:r>
              <a:rPr lang="ru-RU" sz="2400" b="1" dirty="0" smtClean="0">
                <a:solidFill>
                  <a:srgbClr val="002060"/>
                </a:solidFill>
              </a:rPr>
              <a:t>здрава </a:t>
            </a:r>
            <a:r>
              <a:rPr lang="ru-RU" sz="2400" b="1" dirty="0">
                <a:solidFill>
                  <a:srgbClr val="002060"/>
                </a:solidFill>
              </a:rPr>
              <a:t>ткива су </a:t>
            </a:r>
            <a:r>
              <a:rPr lang="ru-RU" sz="2400" b="1" dirty="0" smtClean="0">
                <a:solidFill>
                  <a:srgbClr val="002060"/>
                </a:solidFill>
              </a:rPr>
              <a:t>транспарентна</a:t>
            </a:r>
            <a:r>
              <a:rPr lang="ru-RU" sz="2400" dirty="0" smtClean="0"/>
              <a:t> </a:t>
            </a:r>
            <a:r>
              <a:rPr lang="ru-RU" sz="2400" dirty="0"/>
              <a:t>док су </a:t>
            </a:r>
            <a:r>
              <a:rPr lang="ru-RU" sz="2400" b="1" dirty="0" smtClean="0">
                <a:solidFill>
                  <a:srgbClr val="C00000"/>
                </a:solidFill>
              </a:rPr>
              <a:t>патолошки </a:t>
            </a:r>
            <a:r>
              <a:rPr lang="ru-RU" sz="2400" b="1" dirty="0">
                <a:solidFill>
                  <a:srgbClr val="C00000"/>
                </a:solidFill>
              </a:rPr>
              <a:t>промењена </a:t>
            </a:r>
            <a:r>
              <a:rPr lang="ru-RU" sz="2400" b="1" dirty="0" smtClean="0">
                <a:solidFill>
                  <a:srgbClr val="C00000"/>
                </a:solidFill>
              </a:rPr>
              <a:t>мутна.</a:t>
            </a:r>
            <a:endParaRPr lang="ru-RU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2400" dirty="0" smtClean="0"/>
              <a:t>Може се видети каријес</a:t>
            </a:r>
            <a:r>
              <a:rPr lang="ru-RU" sz="2400" dirty="0"/>
              <a:t>, фрактура, </a:t>
            </a:r>
            <a:r>
              <a:rPr lang="ru-RU" sz="2400" dirty="0" smtClean="0"/>
              <a:t>некротична </a:t>
            </a:r>
            <a:r>
              <a:rPr lang="ru-RU" sz="2400" dirty="0"/>
              <a:t>пулпа, улази </a:t>
            </a:r>
            <a:r>
              <a:rPr lang="ru-RU" sz="2400" dirty="0" smtClean="0"/>
              <a:t>у </a:t>
            </a:r>
            <a:r>
              <a:rPr lang="ru-RU" sz="2400" dirty="0"/>
              <a:t>канале корена </a:t>
            </a:r>
            <a:r>
              <a:rPr lang="ru-RU" sz="2400" dirty="0" smtClean="0"/>
              <a:t>зуба.</a:t>
            </a:r>
            <a:endParaRPr lang="ru-RU" sz="2400" dirty="0"/>
          </a:p>
          <a:p>
            <a:pPr marL="0" indent="0">
              <a:buNone/>
            </a:pPr>
            <a:endParaRPr lang="sr-Cyrl-RS" sz="32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25602" name="Picture 2" descr="Rezultat slika za dental transillumination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713" y="3657600"/>
            <a:ext cx="2662487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3614" y="3657600"/>
            <a:ext cx="2738986" cy="2971800"/>
          </a:xfrm>
          <a:prstGeom prst="rect">
            <a:avLst/>
          </a:prstGeom>
        </p:spPr>
      </p:pic>
      <p:pic>
        <p:nvPicPr>
          <p:cNvPr id="25604" name="Picture 4" descr="Rezultat slika za caries transillumination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657336" y="3657600"/>
            <a:ext cx="3486664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175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838200"/>
            <a:ext cx="7315199" cy="4267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200" b="1" dirty="0" smtClean="0">
                <a:solidFill>
                  <a:srgbClr val="002060"/>
                </a:solidFill>
              </a:rPr>
              <a:t>АНЕСТЕЗИЈА</a:t>
            </a:r>
          </a:p>
          <a:p>
            <a:pPr marL="0" indent="0">
              <a:buNone/>
            </a:pPr>
            <a:r>
              <a:rPr lang="ru-RU" sz="2400" dirty="0" smtClean="0"/>
              <a:t>Као </a:t>
            </a:r>
            <a:r>
              <a:rPr lang="ru-RU" sz="2400" dirty="0"/>
              <a:t>дијагностичко </a:t>
            </a:r>
            <a:r>
              <a:rPr lang="ru-RU" sz="2400" dirty="0" smtClean="0"/>
              <a:t>средство користи </a:t>
            </a:r>
            <a:r>
              <a:rPr lang="ru-RU" sz="2400" dirty="0"/>
              <a:t>се када је већи број каријесних зуба или </a:t>
            </a:r>
            <a:r>
              <a:rPr lang="ru-RU" sz="2400" dirty="0" smtClean="0"/>
              <a:t>зуба </a:t>
            </a:r>
            <a:r>
              <a:rPr lang="ru-RU" sz="2400" dirty="0"/>
              <a:t>испод круница, када је бол дифузан и </a:t>
            </a:r>
            <a:r>
              <a:rPr lang="ru-RU" sz="2400" dirty="0" smtClean="0"/>
              <a:t>ирадира.</a:t>
            </a:r>
            <a:endParaRPr lang="ru-RU" sz="2400" dirty="0"/>
          </a:p>
          <a:p>
            <a:pPr marL="0" indent="0">
              <a:buNone/>
            </a:pPr>
            <a:endParaRPr lang="sr-Cyrl-RS" sz="32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26626" name="Picture 2" descr="Rezultat slika za tooth anesthetic diagnosi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000" y="3429000"/>
            <a:ext cx="4572000" cy="3040381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52329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b="1" dirty="0" smtClean="0"/>
              <a:t>ДИЈАГНОЗА</a:t>
            </a:r>
            <a:endParaRPr lang="sr-Cyrl-R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8000999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/>
              <a:t>1. АНАМНЕЗА</a:t>
            </a:r>
          </a:p>
          <a:p>
            <a:pPr marL="0" indent="0">
              <a:buNone/>
            </a:pPr>
            <a:r>
              <a:rPr lang="ru-RU" sz="2400" dirty="0"/>
              <a:t>Општа</a:t>
            </a:r>
          </a:p>
          <a:p>
            <a:pPr marL="0" indent="0">
              <a:buNone/>
            </a:pPr>
            <a:r>
              <a:rPr lang="ru-RU" sz="2400" dirty="0"/>
              <a:t>Стпматолошка</a:t>
            </a:r>
          </a:p>
          <a:p>
            <a:pPr marL="0" indent="0">
              <a:buNone/>
            </a:pPr>
            <a:r>
              <a:rPr lang="ru-RU" sz="2400" b="1" dirty="0"/>
              <a:t>2. КЛИНИЧКА ИСПИТИВАЊА</a:t>
            </a:r>
          </a:p>
          <a:p>
            <a:pPr marL="0" indent="0">
              <a:buNone/>
            </a:pPr>
            <a:r>
              <a:rPr lang="ru-RU" sz="2400" b="1" dirty="0"/>
              <a:t>3. КОРИШЋЕЊЕ ТЕСТОВА</a:t>
            </a:r>
          </a:p>
        </p:txBody>
      </p:sp>
      <p:pic>
        <p:nvPicPr>
          <p:cNvPr id="1026" name="Picture 2" descr="Rezultat slika za dental diagnosis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8200" y="3886200"/>
            <a:ext cx="4143982" cy="27432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09595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КЛИНИЧКА ИСПИТИВАЊА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838200"/>
            <a:ext cx="7315199" cy="4267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200" b="1" dirty="0" smtClean="0">
                <a:solidFill>
                  <a:srgbClr val="002060"/>
                </a:solidFill>
              </a:rPr>
              <a:t>ЛАБОРАТОРИЈСКА ИСПИТИВАЊА</a:t>
            </a:r>
          </a:p>
          <a:p>
            <a:pPr marL="0" indent="0">
              <a:buNone/>
            </a:pPr>
            <a:endParaRPr lang="sr-Cyrl-RS" sz="32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5" name="object 3"/>
          <p:cNvSpPr/>
          <p:nvPr/>
        </p:nvSpPr>
        <p:spPr>
          <a:xfrm>
            <a:off x="5255226" y="1737298"/>
            <a:ext cx="3355374" cy="496945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7650" name="Picture 2" descr="Rezultat slika za tooth laboratory diagnos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0" y="1698168"/>
            <a:ext cx="3943350" cy="2588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object 2"/>
          <p:cNvSpPr/>
          <p:nvPr/>
        </p:nvSpPr>
        <p:spPr>
          <a:xfrm>
            <a:off x="770238" y="4419600"/>
            <a:ext cx="3943350" cy="2287148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84803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СИМПТОМИ И ЗНАЦИ ЗАПАЉЕЊА ПУЛПЕ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458200" cy="5410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</a:rPr>
              <a:t>Рани знаци </a:t>
            </a:r>
            <a:r>
              <a:rPr lang="ru-RU" sz="2400" b="1" dirty="0" smtClean="0">
                <a:solidFill>
                  <a:srgbClr val="C00000"/>
                </a:solidFill>
              </a:rPr>
              <a:t>запаљења </a:t>
            </a:r>
            <a:r>
              <a:rPr lang="ru-RU" sz="2400" b="1" dirty="0">
                <a:solidFill>
                  <a:srgbClr val="C00000"/>
                </a:solidFill>
              </a:rPr>
              <a:t>пулпе </a:t>
            </a:r>
            <a:r>
              <a:rPr lang="ru-RU" sz="2400" dirty="0"/>
              <a:t>су повећана </a:t>
            </a:r>
            <a:r>
              <a:rPr lang="ru-RU" sz="2400" dirty="0" smtClean="0"/>
              <a:t>осетљивост </a:t>
            </a:r>
            <a:r>
              <a:rPr lang="ru-RU" sz="2400" dirty="0"/>
              <a:t>на хладно преосетљивост дентина </a:t>
            </a:r>
            <a:r>
              <a:rPr lang="ru-RU" sz="2400" dirty="0" smtClean="0"/>
              <a:t>на </a:t>
            </a:r>
            <a:r>
              <a:rPr lang="ru-RU" sz="2400" dirty="0"/>
              <a:t>додир због експозиције дентина, лезија није </a:t>
            </a:r>
            <a:r>
              <a:rPr lang="ru-RU" sz="2400" dirty="0" smtClean="0"/>
              <a:t>узнапредовала</a:t>
            </a:r>
            <a:endParaRPr lang="ru-RU" sz="2400" dirty="0"/>
          </a:p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</a:rPr>
              <a:t>Прогресија </a:t>
            </a:r>
            <a:r>
              <a:rPr lang="ru-RU" sz="2400" b="1" dirty="0" smtClean="0">
                <a:solidFill>
                  <a:srgbClr val="C00000"/>
                </a:solidFill>
              </a:rPr>
              <a:t>запаљења </a:t>
            </a:r>
            <a:r>
              <a:rPr lang="ru-RU" sz="2400" dirty="0"/>
              <a:t>– периоди продуженог  бола на хладно - секунди и минути</a:t>
            </a:r>
          </a:p>
          <a:p>
            <a:pPr marL="0" indent="0">
              <a:buNone/>
            </a:pPr>
            <a:r>
              <a:rPr lang="ru-RU" sz="2400" b="1" dirty="0">
                <a:solidFill>
                  <a:srgbClr val="C00000"/>
                </a:solidFill>
              </a:rPr>
              <a:t>Иреверзибилно стање пулпе</a:t>
            </a:r>
            <a:r>
              <a:rPr lang="ru-RU" sz="2400" dirty="0"/>
              <a:t> - оштри спонтани  болови или провоцирани надражајима –  </a:t>
            </a:r>
            <a:r>
              <a:rPr lang="ru-RU" sz="2400" dirty="0" smtClean="0"/>
              <a:t>дуготрајни (сати)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Некрозе пулпе </a:t>
            </a:r>
            <a:r>
              <a:rPr lang="ru-RU" sz="2400" dirty="0" smtClean="0"/>
              <a:t>- неосетљивост </a:t>
            </a:r>
            <a:r>
              <a:rPr lang="ru-RU" sz="2400" dirty="0"/>
              <a:t>пулпе на </a:t>
            </a:r>
            <a:r>
              <a:rPr lang="ru-RU" sz="2400" dirty="0" smtClean="0"/>
              <a:t>тестове виталитета. Пребојеност крунице.</a:t>
            </a:r>
          </a:p>
          <a:p>
            <a:pPr marL="0" indent="0"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Периапексно запаљење </a:t>
            </a:r>
            <a:r>
              <a:rPr lang="ru-RU" sz="2400" dirty="0" smtClean="0"/>
              <a:t>- зуб </a:t>
            </a:r>
            <a:r>
              <a:rPr lang="ru-RU" sz="2400" dirty="0"/>
              <a:t>је неосетљив на тестове </a:t>
            </a:r>
            <a:r>
              <a:rPr lang="ru-RU" sz="2400" dirty="0" smtClean="0"/>
              <a:t>виталитета. Туп </a:t>
            </a:r>
            <a:r>
              <a:rPr lang="ru-RU" sz="2400" dirty="0"/>
              <a:t>непрекидан </a:t>
            </a:r>
            <a:r>
              <a:rPr lang="ru-RU" sz="2400" dirty="0" smtClean="0"/>
              <a:t>бол, интра </a:t>
            </a:r>
            <a:r>
              <a:rPr lang="ru-RU" sz="2400" dirty="0"/>
              <a:t>или екстраорални </a:t>
            </a:r>
            <a:r>
              <a:rPr lang="ru-RU" sz="2400" dirty="0" smtClean="0"/>
              <a:t>оток, фистула, периапексно расветљење на рендгенграфији.</a:t>
            </a: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ru-RU" sz="2400" dirty="0" smtClean="0"/>
          </a:p>
          <a:p>
            <a:pPr marL="0" indent="0">
              <a:buNone/>
            </a:pPr>
            <a:endParaRPr lang="sr-Cyrl-RS" sz="3200" b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7304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2930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600" b="1" dirty="0" smtClean="0">
                <a:solidFill>
                  <a:srgbClr val="002060"/>
                </a:solidFill>
              </a:rPr>
              <a:t>ХВАЛА НА ПАЖЊИ</a:t>
            </a:r>
            <a:endParaRPr lang="sr-Latn-RS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627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b="1" dirty="0" smtClean="0"/>
              <a:t>СТОМАТОЛОШКА АНАМНЕЗА</a:t>
            </a:r>
            <a:endParaRPr lang="sr-Cyrl-RS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143000"/>
            <a:ext cx="8000999" cy="5105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/>
              <a:t>Разлог због чега пацијент долази </a:t>
            </a:r>
            <a:r>
              <a:rPr lang="ru-RU" sz="2400" dirty="0" smtClean="0"/>
              <a:t>– </a:t>
            </a:r>
            <a:r>
              <a:rPr lang="ru-RU" sz="2400" b="1" dirty="0" smtClean="0">
                <a:solidFill>
                  <a:srgbClr val="C00000"/>
                </a:solidFill>
              </a:rPr>
              <a:t>БОЛ</a:t>
            </a:r>
            <a:endParaRPr lang="ru-RU" sz="2400" b="1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2400" b="1" dirty="0"/>
              <a:t>1. Начин појављивања бола</a:t>
            </a:r>
          </a:p>
          <a:p>
            <a:pPr marL="0" indent="0">
              <a:buNone/>
            </a:pPr>
            <a:r>
              <a:rPr lang="ru-RU" sz="2400" b="1" dirty="0"/>
              <a:t>2. Трајање бола</a:t>
            </a:r>
          </a:p>
          <a:p>
            <a:pPr marL="0" indent="0">
              <a:buNone/>
            </a:pPr>
            <a:r>
              <a:rPr lang="ru-RU" sz="2400" b="1" dirty="0"/>
              <a:t>3. Интензитет бола</a:t>
            </a:r>
          </a:p>
          <a:p>
            <a:pPr marL="0" indent="0">
              <a:buNone/>
            </a:pPr>
            <a:r>
              <a:rPr lang="ru-RU" sz="2400" b="1" dirty="0"/>
              <a:t>4. Карактер бола</a:t>
            </a:r>
          </a:p>
          <a:p>
            <a:pPr marL="0" indent="0">
              <a:buNone/>
            </a:pPr>
            <a:r>
              <a:rPr lang="ru-RU" sz="2400" b="1" dirty="0"/>
              <a:t>5. Локализација бола</a:t>
            </a:r>
          </a:p>
          <a:p>
            <a:pPr marL="0" indent="0">
              <a:buNone/>
            </a:pPr>
            <a:r>
              <a:rPr lang="ru-RU" sz="2400" b="1" dirty="0"/>
              <a:t>6. Време настанка бола</a:t>
            </a:r>
          </a:p>
          <a:p>
            <a:pPr marL="0" indent="0">
              <a:buNone/>
            </a:pPr>
            <a:r>
              <a:rPr lang="ru-RU" sz="2400" b="1" dirty="0"/>
              <a:t>7. Друге промене</a:t>
            </a:r>
          </a:p>
          <a:p>
            <a:pPr marL="0" indent="0">
              <a:buNone/>
            </a:pPr>
            <a:r>
              <a:rPr lang="ru-RU" sz="2400" b="1" dirty="0"/>
              <a:t>8. Ранији проблеми</a:t>
            </a:r>
          </a:p>
        </p:txBody>
      </p:sp>
      <p:pic>
        <p:nvPicPr>
          <p:cNvPr id="3" name="Picture 2" descr="Rezultat slika za dental anamnesis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06445" y="4419600"/>
            <a:ext cx="4786202" cy="2209800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1976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ОДГОВОР НЕРВНИХ ВЛАКАНА НА ИРИТАЦИЈУ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000999" cy="502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Код интактног здравог зуба </a:t>
            </a:r>
            <a:r>
              <a:rPr lang="ru-RU" sz="2400" dirty="0" smtClean="0"/>
              <a:t>потребни </a:t>
            </a:r>
            <a:r>
              <a:rPr lang="ru-RU" sz="2400" dirty="0"/>
              <a:t>су интезивни термички </a:t>
            </a:r>
            <a:r>
              <a:rPr lang="ru-RU" sz="2400" dirty="0" smtClean="0"/>
              <a:t>спољашњи </a:t>
            </a:r>
            <a:r>
              <a:rPr lang="ru-RU" sz="2400" dirty="0"/>
              <a:t>надражаји да би </a:t>
            </a:r>
            <a:r>
              <a:rPr lang="ru-RU" sz="2400" dirty="0" smtClean="0"/>
              <a:t>изазвали хидродинамску </a:t>
            </a:r>
            <a:r>
              <a:rPr lang="ru-RU" sz="2400" dirty="0"/>
              <a:t>нервну </a:t>
            </a:r>
            <a:r>
              <a:rPr lang="ru-RU" sz="2400" dirty="0" smtClean="0"/>
              <a:t>активност </a:t>
            </a:r>
            <a:r>
              <a:rPr lang="ru-RU" sz="2400" dirty="0"/>
              <a:t>(заштићени су тврдим  зубним ткивом</a:t>
            </a:r>
            <a:r>
              <a:rPr lang="ru-RU" sz="2400" dirty="0" smtClean="0"/>
              <a:t>), </a:t>
            </a:r>
            <a:r>
              <a:rPr lang="ru-RU" sz="2400" dirty="0"/>
              <a:t>тако да врућа </a:t>
            </a:r>
            <a:r>
              <a:rPr lang="ru-RU" sz="2400" dirty="0" smtClean="0"/>
              <a:t>или </a:t>
            </a:r>
            <a:r>
              <a:rPr lang="ru-RU" sz="2400" dirty="0"/>
              <a:t>хладна храна не </a:t>
            </a:r>
            <a:r>
              <a:rPr lang="ru-RU" sz="2400" dirty="0" smtClean="0"/>
              <a:t>изазивају </a:t>
            </a:r>
            <a:r>
              <a:rPr lang="ru-RU" sz="2400" dirty="0"/>
              <a:t>значајну </a:t>
            </a:r>
            <a:r>
              <a:rPr lang="ru-RU" sz="2400" dirty="0" smtClean="0"/>
              <a:t>непријатност.</a:t>
            </a: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7" name="Rectangle 6"/>
          <p:cNvSpPr/>
          <p:nvPr/>
        </p:nvSpPr>
        <p:spPr>
          <a:xfrm>
            <a:off x="249194" y="3352800"/>
            <a:ext cx="5008605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Код експонираног дентина здравог зуба </a:t>
            </a:r>
            <a:r>
              <a:rPr lang="ru-RU" sz="2400" dirty="0"/>
              <a:t>aктивација  интраденталних А влакана, медијатора оштрог локализованог дентинског бола, представља ,,сигнал упозорења</a:t>
            </a:r>
            <a:r>
              <a:rPr lang="en-GB" sz="2400" dirty="0"/>
              <a:t>”,</a:t>
            </a:r>
            <a:r>
              <a:rPr lang="ru-RU" sz="2400" dirty="0"/>
              <a:t> који указује да постоје отворени д</a:t>
            </a:r>
            <a:r>
              <a:rPr lang="sr-Cyrl-RS" sz="2400" dirty="0" err="1"/>
              <a:t>ентински</a:t>
            </a:r>
            <a:r>
              <a:rPr lang="ru-RU" sz="2400" dirty="0"/>
              <a:t> тубули.</a:t>
            </a:r>
            <a:endParaRPr lang="ru-RU" sz="2400" dirty="0"/>
          </a:p>
        </p:txBody>
      </p:sp>
      <p:pic>
        <p:nvPicPr>
          <p:cNvPr id="2052" name="Picture 4" descr="Srodna slik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38800" y="3381632"/>
            <a:ext cx="2962275" cy="2962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18075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ОДГОВОР НЕРВНИХ ВЛАКАНА НА ИРИТАЦИЈУ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610599" cy="502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Код зуба са запаљеном пулпом </a:t>
            </a:r>
            <a:r>
              <a:rPr lang="ru-RU" sz="2400" dirty="0" smtClean="0"/>
              <a:t>спољашњи </a:t>
            </a:r>
            <a:r>
              <a:rPr lang="ru-RU" sz="2400" dirty="0"/>
              <a:t>надражаји који нису болни </a:t>
            </a:r>
            <a:r>
              <a:rPr lang="ru-RU" sz="2400" dirty="0" smtClean="0"/>
              <a:t>код </a:t>
            </a:r>
            <a:r>
              <a:rPr lang="ru-RU" sz="2400" dirty="0"/>
              <a:t>здраве пулпе могу да изазову јаке </a:t>
            </a:r>
            <a:r>
              <a:rPr lang="ru-RU" sz="2400" dirty="0" smtClean="0"/>
              <a:t>болове</a:t>
            </a:r>
            <a:r>
              <a:rPr lang="ru-RU" sz="2400" dirty="0"/>
              <a:t>, снижен је праг </a:t>
            </a:r>
            <a:r>
              <a:rPr lang="ru-RU" sz="2400" dirty="0" smtClean="0"/>
              <a:t>надражаја</a:t>
            </a:r>
            <a:r>
              <a:rPr lang="en-GB" sz="2400" dirty="0" smtClean="0"/>
              <a:t>.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Јављају се спонтани болови и зуб </a:t>
            </a:r>
            <a:r>
              <a:rPr lang="ru-RU" sz="2400" dirty="0" smtClean="0"/>
              <a:t>је</a:t>
            </a:r>
            <a:r>
              <a:rPr lang="en-GB" sz="2400" dirty="0" smtClean="0"/>
              <a:t> </a:t>
            </a:r>
            <a:r>
              <a:rPr lang="ru-RU" sz="2400" dirty="0" smtClean="0"/>
              <a:t>осетљив </a:t>
            </a:r>
            <a:r>
              <a:rPr lang="ru-RU" sz="2400" dirty="0"/>
              <a:t>на термичке </a:t>
            </a:r>
            <a:r>
              <a:rPr lang="ru-RU" sz="2400" dirty="0" smtClean="0"/>
              <a:t>надражаје</a:t>
            </a:r>
            <a:r>
              <a:rPr lang="en-GB" sz="2400" dirty="0" smtClean="0"/>
              <a:t>.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Ноцицептори који код здравих зуба </a:t>
            </a:r>
            <a:r>
              <a:rPr lang="ru-RU" sz="2400" dirty="0" smtClean="0"/>
              <a:t>не </a:t>
            </a:r>
            <a:r>
              <a:rPr lang="ru-RU" sz="2400" dirty="0"/>
              <a:t>реагују могу да буду активирани </a:t>
            </a:r>
            <a:r>
              <a:rPr lang="ru-RU" sz="2400" b="1" dirty="0" smtClean="0">
                <a:solidFill>
                  <a:srgbClr val="C00000"/>
                </a:solidFill>
              </a:rPr>
              <a:t>ослобођеним </a:t>
            </a:r>
            <a:r>
              <a:rPr lang="ru-RU" sz="2400" b="1" dirty="0">
                <a:solidFill>
                  <a:srgbClr val="C00000"/>
                </a:solidFill>
              </a:rPr>
              <a:t>медијаторима запалења </a:t>
            </a:r>
            <a:r>
              <a:rPr lang="ru-RU" sz="2400" dirty="0" smtClean="0"/>
              <a:t>постају </a:t>
            </a:r>
            <a:r>
              <a:rPr lang="ru-RU" sz="2400" dirty="0"/>
              <a:t>осетљивији, </a:t>
            </a:r>
            <a:r>
              <a:rPr lang="ru-RU" sz="2400" b="1" dirty="0">
                <a:solidFill>
                  <a:srgbClr val="C00000"/>
                </a:solidFill>
              </a:rPr>
              <a:t>снижен је праг </a:t>
            </a:r>
            <a:r>
              <a:rPr lang="ru-RU" sz="2400" b="1" dirty="0" smtClean="0">
                <a:solidFill>
                  <a:srgbClr val="C00000"/>
                </a:solidFill>
              </a:rPr>
              <a:t>надражаја</a:t>
            </a:r>
            <a:r>
              <a:rPr lang="en-GB" sz="2400" b="1" dirty="0" smtClean="0">
                <a:solidFill>
                  <a:srgbClr val="C00000"/>
                </a:solidFill>
              </a:rPr>
              <a:t>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4495800"/>
            <a:ext cx="3221758" cy="216861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8600" y="465591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</a:pPr>
            <a:r>
              <a:rPr lang="ru-RU" sz="2400" dirty="0">
                <a:solidFill>
                  <a:prstClr val="black"/>
                </a:solidFill>
                <a:ea typeface="+mj-ea"/>
                <a:cs typeface="+mj-cs"/>
              </a:rPr>
              <a:t>А и С влакна могу одвојено да се активирају током развоја инфламације</a:t>
            </a:r>
            <a:r>
              <a:rPr lang="en-GB" sz="2400" dirty="0">
                <a:solidFill>
                  <a:prstClr val="black"/>
                </a:solidFill>
                <a:ea typeface="+mj-ea"/>
                <a:cs typeface="+mj-cs"/>
              </a:rPr>
              <a:t>.</a:t>
            </a:r>
            <a:endParaRPr lang="ru-RU" sz="2400" dirty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45557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ОДГОВОР НЕРВНИХ ВЛАКАНА НА ИРИТАЦИЈУ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610599" cy="502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>
                <a:solidFill>
                  <a:srgbClr val="002060"/>
                </a:solidFill>
              </a:rPr>
              <a:t>Код зуба са запаљеном пулпом </a:t>
            </a:r>
            <a:r>
              <a:rPr lang="ru-RU" sz="2400" dirty="0" smtClean="0"/>
              <a:t>спољашњи </a:t>
            </a:r>
            <a:r>
              <a:rPr lang="ru-RU" sz="2400" dirty="0"/>
              <a:t>надражаји који нису болни </a:t>
            </a:r>
            <a:r>
              <a:rPr lang="ru-RU" sz="2400" dirty="0" smtClean="0"/>
              <a:t>код </a:t>
            </a:r>
            <a:r>
              <a:rPr lang="ru-RU" sz="2400" dirty="0"/>
              <a:t>здраве пулпе могу да изазову јаке </a:t>
            </a:r>
            <a:r>
              <a:rPr lang="ru-RU" sz="2400" dirty="0" smtClean="0"/>
              <a:t>болове</a:t>
            </a:r>
            <a:r>
              <a:rPr lang="ru-RU" sz="2400" dirty="0"/>
              <a:t>, снижен је праг </a:t>
            </a:r>
            <a:r>
              <a:rPr lang="ru-RU" sz="2400" dirty="0" smtClean="0"/>
              <a:t>надражаја</a:t>
            </a:r>
            <a:r>
              <a:rPr lang="en-GB" sz="2400" dirty="0" smtClean="0"/>
              <a:t>.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Јављају се спонтани болови и зуб </a:t>
            </a:r>
            <a:r>
              <a:rPr lang="ru-RU" sz="2400" dirty="0" smtClean="0"/>
              <a:t>је</a:t>
            </a:r>
            <a:r>
              <a:rPr lang="en-GB" sz="2400" dirty="0" smtClean="0"/>
              <a:t> </a:t>
            </a:r>
            <a:r>
              <a:rPr lang="ru-RU" sz="2400" dirty="0" smtClean="0"/>
              <a:t>осетљив </a:t>
            </a:r>
            <a:r>
              <a:rPr lang="ru-RU" sz="2400" dirty="0"/>
              <a:t>на термичке </a:t>
            </a:r>
            <a:r>
              <a:rPr lang="ru-RU" sz="2400" dirty="0" smtClean="0"/>
              <a:t>надражаје</a:t>
            </a:r>
            <a:r>
              <a:rPr lang="en-GB" sz="2400" dirty="0" smtClean="0"/>
              <a:t>.</a:t>
            </a:r>
            <a:endParaRPr lang="ru-RU" sz="2400" dirty="0"/>
          </a:p>
          <a:p>
            <a:pPr marL="0" indent="0">
              <a:buNone/>
            </a:pPr>
            <a:r>
              <a:rPr lang="ru-RU" sz="2400" dirty="0"/>
              <a:t>Ноцицептори који код здравих зуба </a:t>
            </a:r>
            <a:r>
              <a:rPr lang="ru-RU" sz="2400" dirty="0" smtClean="0"/>
              <a:t>не </a:t>
            </a:r>
            <a:r>
              <a:rPr lang="ru-RU" sz="2400" dirty="0"/>
              <a:t>реагују могу да буду активирани </a:t>
            </a:r>
            <a:r>
              <a:rPr lang="ru-RU" sz="2400" b="1" dirty="0" smtClean="0">
                <a:solidFill>
                  <a:srgbClr val="C00000"/>
                </a:solidFill>
              </a:rPr>
              <a:t>ослобођеним </a:t>
            </a:r>
            <a:r>
              <a:rPr lang="ru-RU" sz="2400" b="1" dirty="0">
                <a:solidFill>
                  <a:srgbClr val="C00000"/>
                </a:solidFill>
              </a:rPr>
              <a:t>медијаторима запалења </a:t>
            </a:r>
            <a:r>
              <a:rPr lang="ru-RU" sz="2400" dirty="0" smtClean="0"/>
              <a:t>постају </a:t>
            </a:r>
            <a:r>
              <a:rPr lang="ru-RU" sz="2400" dirty="0"/>
              <a:t>осетљивији, </a:t>
            </a:r>
            <a:r>
              <a:rPr lang="ru-RU" sz="2400" b="1" dirty="0">
                <a:solidFill>
                  <a:srgbClr val="C00000"/>
                </a:solidFill>
              </a:rPr>
              <a:t>снижен је праг </a:t>
            </a:r>
            <a:r>
              <a:rPr lang="ru-RU" sz="2400" b="1" dirty="0" smtClean="0">
                <a:solidFill>
                  <a:srgbClr val="C00000"/>
                </a:solidFill>
              </a:rPr>
              <a:t>надражаја</a:t>
            </a:r>
            <a:r>
              <a:rPr lang="en-GB" sz="2400" b="1" dirty="0" smtClean="0">
                <a:solidFill>
                  <a:srgbClr val="C00000"/>
                </a:solidFill>
              </a:rPr>
              <a:t>.</a:t>
            </a: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7400" y="4495800"/>
            <a:ext cx="3221758" cy="2168611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28600" y="465591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defTabSz="457207">
              <a:spcBef>
                <a:spcPts val="1000"/>
              </a:spcBef>
              <a:buClr>
                <a:srgbClr val="E3DED1">
                  <a:lumMod val="40000"/>
                  <a:lumOff val="60000"/>
                </a:srgbClr>
              </a:buClr>
              <a:buSzPct val="80000"/>
            </a:pPr>
            <a:r>
              <a:rPr lang="ru-RU" sz="2400" dirty="0">
                <a:solidFill>
                  <a:prstClr val="black"/>
                </a:solidFill>
                <a:ea typeface="+mj-ea"/>
                <a:cs typeface="+mj-cs"/>
              </a:rPr>
              <a:t>А и С влакна могу одвојено да се активирају током развоја инфламације</a:t>
            </a:r>
            <a:r>
              <a:rPr lang="en-GB" sz="2400" dirty="0">
                <a:solidFill>
                  <a:prstClr val="black"/>
                </a:solidFill>
                <a:ea typeface="+mj-ea"/>
                <a:cs typeface="+mj-cs"/>
              </a:rPr>
              <a:t>.</a:t>
            </a:r>
            <a:endParaRPr lang="ru-RU" sz="2400" dirty="0">
              <a:solidFill>
                <a:prstClr val="black"/>
              </a:solidFill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72648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 smtClean="0"/>
              <a:t>БОЛНА СТАЊА ПУЛПЕ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6248399" cy="502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800" b="1" dirty="0" smtClean="0">
                <a:solidFill>
                  <a:srgbClr val="002060"/>
                </a:solidFill>
              </a:rPr>
              <a:t>РЕВЕРЗИБИЛНА ОБОЉЕЊА ПУЛПЕ </a:t>
            </a:r>
          </a:p>
          <a:p>
            <a:pPr marL="0" indent="0">
              <a:buNone/>
            </a:pPr>
            <a:r>
              <a:rPr lang="ru-RU" sz="2400" dirty="0"/>
              <a:t>Реверзибилно </a:t>
            </a:r>
            <a:r>
              <a:rPr lang="ru-RU" sz="2400" dirty="0" smtClean="0"/>
              <a:t>обољење </a:t>
            </a:r>
            <a:r>
              <a:rPr lang="ru-RU" sz="2400" dirty="0"/>
              <a:t>је </a:t>
            </a:r>
            <a:r>
              <a:rPr lang="ru-RU" sz="2400" dirty="0" smtClean="0"/>
              <a:t>обољење </a:t>
            </a:r>
            <a:r>
              <a:rPr lang="ru-RU" sz="2400" dirty="0"/>
              <a:t>са субјективним и  објективним налазом </a:t>
            </a:r>
            <a:r>
              <a:rPr lang="ru-RU" sz="2400" dirty="0" smtClean="0"/>
              <a:t>благог запаљења </a:t>
            </a:r>
            <a:r>
              <a:rPr lang="ru-RU" sz="2400" dirty="0"/>
              <a:t>пулпног </a:t>
            </a:r>
            <a:r>
              <a:rPr lang="ru-RU" sz="2400" dirty="0" smtClean="0"/>
              <a:t>ткива.</a:t>
            </a:r>
          </a:p>
          <a:p>
            <a:pPr marL="0" indent="0">
              <a:buNone/>
            </a:pPr>
            <a:r>
              <a:rPr lang="ru-RU" sz="2400" dirty="0"/>
              <a:t>Јавља се </a:t>
            </a:r>
            <a:r>
              <a:rPr lang="ru-RU" sz="2400" b="1" dirty="0">
                <a:solidFill>
                  <a:srgbClr val="C00000"/>
                </a:solidFill>
              </a:rPr>
              <a:t>бол на </a:t>
            </a:r>
            <a:r>
              <a:rPr lang="ru-RU" sz="2400" b="1" dirty="0" smtClean="0">
                <a:solidFill>
                  <a:srgbClr val="C00000"/>
                </a:solidFill>
              </a:rPr>
              <a:t>термичке надражаје</a:t>
            </a:r>
            <a:r>
              <a:rPr lang="ru-RU" sz="2400" dirty="0" smtClean="0"/>
              <a:t>, </a:t>
            </a:r>
            <a:r>
              <a:rPr lang="ru-RU" sz="2400" dirty="0"/>
              <a:t>нарочито на </a:t>
            </a:r>
            <a:r>
              <a:rPr lang="ru-RU" sz="2400" dirty="0" smtClean="0"/>
              <a:t>хладно, </a:t>
            </a:r>
            <a:r>
              <a:rPr lang="ru-RU" sz="2400" dirty="0"/>
              <a:t>који је </a:t>
            </a:r>
            <a:r>
              <a:rPr lang="ru-RU" sz="2400" b="1" dirty="0">
                <a:solidFill>
                  <a:srgbClr val="C00000"/>
                </a:solidFill>
              </a:rPr>
              <a:t>мало пролонгиран</a:t>
            </a:r>
            <a:r>
              <a:rPr lang="ru-RU" sz="2400" dirty="0"/>
              <a:t>, </a:t>
            </a:r>
            <a:r>
              <a:rPr lang="ru-RU" sz="2400" b="1" dirty="0" smtClean="0">
                <a:solidFill>
                  <a:srgbClr val="C00000"/>
                </a:solidFill>
              </a:rPr>
              <a:t>али нема </a:t>
            </a:r>
            <a:r>
              <a:rPr lang="ru-RU" sz="2400" b="1" dirty="0">
                <a:solidFill>
                  <a:srgbClr val="C00000"/>
                </a:solidFill>
              </a:rPr>
              <a:t>спонтаних </a:t>
            </a:r>
            <a:r>
              <a:rPr lang="ru-RU" sz="2400" b="1" dirty="0" smtClean="0">
                <a:solidFill>
                  <a:srgbClr val="C00000"/>
                </a:solidFill>
              </a:rPr>
              <a:t>болова</a:t>
            </a:r>
            <a:r>
              <a:rPr lang="ru-RU" sz="2400" dirty="0" smtClean="0"/>
              <a:t>.</a:t>
            </a:r>
            <a:endParaRPr lang="ru-RU" sz="2400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</p:txBody>
      </p:sp>
      <p:pic>
        <p:nvPicPr>
          <p:cNvPr id="3074" name="Picture 2" descr="Rezultat slika za dentine hypersensitivit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28800" y="4191000"/>
            <a:ext cx="4048125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object 4"/>
          <p:cNvSpPr/>
          <p:nvPr/>
        </p:nvSpPr>
        <p:spPr>
          <a:xfrm>
            <a:off x="6096001" y="3001892"/>
            <a:ext cx="2906669" cy="377990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5667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76200"/>
            <a:ext cx="7467600" cy="1400530"/>
          </a:xfrm>
        </p:spPr>
        <p:txBody>
          <a:bodyPr/>
          <a:lstStyle/>
          <a:p>
            <a:r>
              <a:rPr lang="sr-Cyrl-RS" sz="3600" b="1" dirty="0"/>
              <a:t>БОЛНА СТАЊА ПУЛПЕ</a:t>
            </a:r>
            <a:endParaRPr lang="sr-Cyrl-RS" sz="3600" b="1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19200"/>
            <a:ext cx="8610599" cy="502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2400" b="1" dirty="0" smtClean="0">
                <a:solidFill>
                  <a:srgbClr val="002060"/>
                </a:solidFill>
              </a:rPr>
              <a:t>ИРЕВЕРЗИБИЛНА ОБОЉЕЊА ПУЛПЕ </a:t>
            </a:r>
          </a:p>
          <a:p>
            <a:pPr marL="0" indent="0">
              <a:buNone/>
            </a:pPr>
            <a:r>
              <a:rPr lang="ru-RU" dirty="0" smtClean="0"/>
              <a:t>То су обољења </a:t>
            </a:r>
            <a:r>
              <a:rPr lang="ru-RU" dirty="0"/>
              <a:t>која </a:t>
            </a:r>
            <a:r>
              <a:rPr lang="ru-RU" dirty="0" smtClean="0"/>
              <a:t>не </a:t>
            </a:r>
            <a:r>
              <a:rPr lang="ru-RU" dirty="0"/>
              <a:t>пролазе после </a:t>
            </a:r>
            <a:r>
              <a:rPr lang="ru-RU" dirty="0" smtClean="0"/>
              <a:t>уклањања </a:t>
            </a:r>
            <a:r>
              <a:rPr lang="ru-RU" dirty="0"/>
              <a:t>узрока и </a:t>
            </a:r>
            <a:r>
              <a:rPr lang="ru-RU" dirty="0" smtClean="0"/>
              <a:t>пулпа </a:t>
            </a:r>
            <a:r>
              <a:rPr lang="ru-RU" dirty="0"/>
              <a:t>не може да </a:t>
            </a:r>
            <a:r>
              <a:rPr lang="ru-RU" dirty="0" smtClean="0"/>
              <a:t>се </a:t>
            </a:r>
            <a:r>
              <a:rPr lang="ru-RU" dirty="0"/>
              <a:t>врати у првобитно </a:t>
            </a:r>
            <a:r>
              <a:rPr lang="ru-RU" dirty="0" smtClean="0"/>
              <a:t>стање.</a:t>
            </a:r>
          </a:p>
          <a:p>
            <a:pPr marL="0" indent="0">
              <a:buNone/>
            </a:pPr>
            <a:r>
              <a:rPr lang="ru-RU" b="1" dirty="0" smtClean="0"/>
              <a:t>СИМПТОМАТСКА ОБОЉЕЊА</a:t>
            </a:r>
          </a:p>
          <a:p>
            <a:pPr>
              <a:buFontTx/>
              <a:buChar char="-"/>
            </a:pPr>
            <a:r>
              <a:rPr lang="ru-RU" dirty="0" smtClean="0"/>
              <a:t>Су </a:t>
            </a:r>
            <a:r>
              <a:rPr lang="ru-RU" dirty="0"/>
              <a:t>акутна или </a:t>
            </a:r>
            <a:r>
              <a:rPr lang="ru-RU" dirty="0" smtClean="0"/>
              <a:t>егзарцербација хроничног запаљења пулпе </a:t>
            </a:r>
            <a:r>
              <a:rPr lang="ru-RU" dirty="0"/>
              <a:t>са васкуларном </a:t>
            </a:r>
            <a:r>
              <a:rPr lang="ru-RU" dirty="0" smtClean="0"/>
              <a:t>реакцијом</a:t>
            </a:r>
            <a:r>
              <a:rPr lang="ru-RU" dirty="0"/>
              <a:t>, где </a:t>
            </a:r>
            <a:r>
              <a:rPr lang="ru-RU" dirty="0" smtClean="0"/>
              <a:t>се </a:t>
            </a:r>
            <a:r>
              <a:rPr lang="ru-RU" b="1" dirty="0">
                <a:solidFill>
                  <a:srgbClr val="C00000"/>
                </a:solidFill>
              </a:rPr>
              <a:t>јављају </a:t>
            </a:r>
            <a:r>
              <a:rPr lang="ru-RU" b="1" dirty="0" smtClean="0">
                <a:solidFill>
                  <a:srgbClr val="C00000"/>
                </a:solidFill>
              </a:rPr>
              <a:t>спонтани болови </a:t>
            </a:r>
            <a:r>
              <a:rPr lang="ru-RU" dirty="0" smtClean="0"/>
              <a:t>локализовани или </a:t>
            </a:r>
            <a:r>
              <a:rPr lang="ru-RU" dirty="0"/>
              <a:t>ирадирајући, </a:t>
            </a:r>
            <a:r>
              <a:rPr lang="ru-RU" dirty="0" smtClean="0"/>
              <a:t>трају </a:t>
            </a:r>
            <a:r>
              <a:rPr lang="ru-RU" b="1" dirty="0">
                <a:solidFill>
                  <a:srgbClr val="C00000"/>
                </a:solidFill>
              </a:rPr>
              <a:t>од неколико </a:t>
            </a:r>
            <a:r>
              <a:rPr lang="ru-RU" b="1" dirty="0" smtClean="0">
                <a:solidFill>
                  <a:srgbClr val="C00000"/>
                </a:solidFill>
              </a:rPr>
              <a:t>минута </a:t>
            </a:r>
            <a:r>
              <a:rPr lang="ru-RU" b="1" dirty="0">
                <a:solidFill>
                  <a:srgbClr val="C00000"/>
                </a:solidFill>
              </a:rPr>
              <a:t>до више </a:t>
            </a:r>
            <a:r>
              <a:rPr lang="ru-RU" b="1" dirty="0" smtClean="0">
                <a:solidFill>
                  <a:srgbClr val="C00000"/>
                </a:solidFill>
              </a:rPr>
              <a:t>сати</a:t>
            </a:r>
            <a:r>
              <a:rPr lang="ru-RU" dirty="0" smtClean="0"/>
              <a:t> </a:t>
            </a:r>
            <a:r>
              <a:rPr lang="ru-RU" b="1" dirty="0">
                <a:solidFill>
                  <a:srgbClr val="C00000"/>
                </a:solidFill>
              </a:rPr>
              <a:t>и бол на </a:t>
            </a:r>
            <a:r>
              <a:rPr lang="ru-RU" b="1" dirty="0" smtClean="0">
                <a:solidFill>
                  <a:srgbClr val="C00000"/>
                </a:solidFill>
              </a:rPr>
              <a:t>термичке </a:t>
            </a:r>
            <a:r>
              <a:rPr lang="ru-RU" b="1" dirty="0">
                <a:solidFill>
                  <a:srgbClr val="C00000"/>
                </a:solidFill>
              </a:rPr>
              <a:t>надражаје </a:t>
            </a:r>
            <a:r>
              <a:rPr lang="ru-RU" dirty="0"/>
              <a:t>који је </a:t>
            </a:r>
            <a:r>
              <a:rPr lang="ru-RU" dirty="0" smtClean="0"/>
              <a:t>пролонгиран </a:t>
            </a:r>
            <a:r>
              <a:rPr lang="ru-RU" dirty="0"/>
              <a:t>и  појачава </a:t>
            </a:r>
            <a:r>
              <a:rPr lang="ru-RU" dirty="0" smtClean="0"/>
              <a:t>се.</a:t>
            </a:r>
          </a:p>
          <a:p>
            <a:pPr marL="0" indent="0">
              <a:buNone/>
            </a:pPr>
            <a:endParaRPr lang="ru-RU" sz="2400" b="1" dirty="0" smtClean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/>
          </a:p>
          <a:p>
            <a:pPr marL="0" indent="0">
              <a:buNone/>
            </a:pPr>
            <a:endParaRPr lang="ru-RU" sz="2400" dirty="0" smtClean="0"/>
          </a:p>
        </p:txBody>
      </p:sp>
      <p:sp>
        <p:nvSpPr>
          <p:cNvPr id="6" name="object 5"/>
          <p:cNvSpPr/>
          <p:nvPr/>
        </p:nvSpPr>
        <p:spPr>
          <a:xfrm>
            <a:off x="152400" y="4343400"/>
            <a:ext cx="2939141" cy="2285998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6"/>
          <p:cNvSpPr/>
          <p:nvPr/>
        </p:nvSpPr>
        <p:spPr>
          <a:xfrm>
            <a:off x="3200400" y="4339281"/>
            <a:ext cx="3060432" cy="2290117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4"/>
          <p:cNvSpPr/>
          <p:nvPr/>
        </p:nvSpPr>
        <p:spPr>
          <a:xfrm>
            <a:off x="6369692" y="4339280"/>
            <a:ext cx="2621908" cy="2290117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59807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heme1">
  <a:themeElements>
    <a:clrScheme name="Custom 9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002060"/>
      </a:accent1>
      <a:accent2>
        <a:srgbClr val="9F2936"/>
      </a:accent2>
      <a:accent3>
        <a:srgbClr val="000068"/>
      </a:accent3>
      <a:accent4>
        <a:srgbClr val="4E8542"/>
      </a:accent4>
      <a:accent5>
        <a:srgbClr val="604878"/>
      </a:accent5>
      <a:accent6>
        <a:srgbClr val="274220"/>
      </a:accent6>
      <a:hlink>
        <a:srgbClr val="6B9F25"/>
      </a:hlink>
      <a:folHlink>
        <a:srgbClr val="B26B0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966D60A1-9798-4A58-984D-6D24A0C076F8}" vid="{A0EEA20B-9E70-4B31-A625-A1BF3E9EDD4C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2042</TotalTime>
  <Words>1062</Words>
  <Application>Microsoft Office PowerPoint</Application>
  <PresentationFormat>On-screen Show (4:3)</PresentationFormat>
  <Paragraphs>173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7" baseType="lpstr">
      <vt:lpstr>Arial</vt:lpstr>
      <vt:lpstr>Calibri</vt:lpstr>
      <vt:lpstr>Wingdings 3</vt:lpstr>
      <vt:lpstr>Theme1</vt:lpstr>
      <vt:lpstr>БОЛ ПУЛПОДЕНТИНСКОГ КОМПЛЕКСА</vt:lpstr>
      <vt:lpstr>ДИЈАГНОЗА</vt:lpstr>
      <vt:lpstr>ДИЈАГНОЗА</vt:lpstr>
      <vt:lpstr>СТОМАТОЛОШКА АНАМНЕЗА</vt:lpstr>
      <vt:lpstr>ОДГОВОР НЕРВНИХ ВЛАКАНА НА ИРИТАЦИЈУ</vt:lpstr>
      <vt:lpstr>ОДГОВОР НЕРВНИХ ВЛАКАНА НА ИРИТАЦИЈУ</vt:lpstr>
      <vt:lpstr>ОДГОВОР НЕРВНИХ ВЛАКАНА НА ИРИТАЦИЈУ</vt:lpstr>
      <vt:lpstr>БОЛНА СТАЊА ПУЛПЕ</vt:lpstr>
      <vt:lpstr>БОЛНА СТАЊА ПУЛПЕ</vt:lpstr>
      <vt:lpstr>БОЛНА СТАЊА ПУЛПЕ</vt:lpstr>
      <vt:lpstr>БОЛНА СТАЊА ПУЛПЕ</vt:lpstr>
      <vt:lpstr>БОЛНА СТАЊА ПУЛПЕ</vt:lpstr>
      <vt:lpstr>ОПШТА АНАМНЕЗА</vt:lpstr>
      <vt:lpstr>КЛИНИЧКА ИСПИТИВАЊА</vt:lpstr>
      <vt:lpstr>КЛИНИЧКА ИСПИТИВАЊА</vt:lpstr>
      <vt:lpstr>КЛИНИЧКА ИСПИТИВАЊА</vt:lpstr>
      <vt:lpstr>КЛИНИЧКА ИСПИТИВАЊА</vt:lpstr>
      <vt:lpstr>КЛИНИЧКА ИСПИТИВАЊА</vt:lpstr>
      <vt:lpstr>КЛИНИЧКА ИСПИТИВАЊА</vt:lpstr>
      <vt:lpstr>КЛИНИЧКА ИСПИТИВАЊА</vt:lpstr>
      <vt:lpstr>КЛИНИЧКА ИСПИТИВАЊА</vt:lpstr>
      <vt:lpstr>КЛИНИЧКА ИСПИТИВАЊА</vt:lpstr>
      <vt:lpstr>КЛИНИЧКА ИСПИТИВАЊА</vt:lpstr>
      <vt:lpstr>КЛИНИЧКА ИСПИТИВАЊА</vt:lpstr>
      <vt:lpstr>КЛИНИЧКА ИСПИТИВАЊА</vt:lpstr>
      <vt:lpstr>КЛИНИЧКА ИСПИТИВАЊА</vt:lpstr>
      <vt:lpstr>КЛИНИЧКА ИСПИТИВАЊА</vt:lpstr>
      <vt:lpstr>КЛИНИЧКА ИСПИТИВАЊА</vt:lpstr>
      <vt:lpstr>КЛИНИЧКА ИСПИТИВАЊА</vt:lpstr>
      <vt:lpstr>КЛИНИЧКА ИСПИТИВАЊА</vt:lpstr>
      <vt:lpstr>СИМПТОМИ И ЗНАЦИ ЗАПАЉЕЊА ПУЛПЕ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НЕКАРИЈЕСНА ОШТЕЋЕЊА ТВРДИХ ЗУБНИХ ТКИВА</dc:title>
  <dc:creator>user</dc:creator>
  <cp:lastModifiedBy>Miloš Papić</cp:lastModifiedBy>
  <cp:revision>437</cp:revision>
  <dcterms:created xsi:type="dcterms:W3CDTF">2016-05-04T09:07:00Z</dcterms:created>
  <dcterms:modified xsi:type="dcterms:W3CDTF">2017-01-31T12:03:48Z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2013-05-15T00:00:00Z</vt:filetime>
  </property>
  <property fmtid="{D5CDD505-2E9C-101B-9397-08002B2CF9AE}" pid="3" name="Creator">
    <vt:lpwstr>Microsoft® Office PowerPoint® 2007</vt:lpwstr>
  </property>
  <property fmtid="{D5CDD505-2E9C-101B-9397-08002B2CF9AE}" pid="4" name="LastSaved">
    <vt:filetime>2016-05-04T00:00:00Z</vt:filetime>
  </property>
</Properties>
</file>